
<file path=[Content_Types].xml><?xml version="1.0" encoding="utf-8"?>
<Types xmlns="http://schemas.openxmlformats.org/package/2006/content-types">
  <Override PartName="/docProps/core.xml" ContentType="application/vnd.openxmlformats-package.core-properties+xml"/>
  <Override PartName="/ppt/presentation.xml" ContentType="application/vnd.openxmlformats-officedocument.presentationml.presentation.main+xml"/>
  <Override PartName="/ppt/slides/slide1.xml" ContentType="application/vnd.openxmlformats-officedocument.presentationml.slide+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slideLayouts/slideLayout2.xml" ContentType="application/vnd.openxmlformats-officedocument.presentationml.slideLayout+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handoutMasters/handoutMaster1.xml" ContentType="application/vnd.openxmlformats-officedocument.presentationml.handoutMaster+xml"/>
  <Override PartName="/ppt/theme/theme3.xml" ContentType="application/vnd.openxmlformats-officedocument.theme+xml"/>
  <Override PartName="/ppt/tableStyles.xml" ContentType="application/vnd.openxmlformats-officedocument.presentationml.tableStyles+xml"/>
  <Override PartName="/ppt/notesMasters/notesMaster1.xml" ContentType="application/vnd.openxmlformats-officedocument.presentationml.notesMaster+xml"/>
  <Override PartName="/ppt/theme/theme2.xml" ContentType="application/vnd.openxmlformats-officedocument.theme+xml"/>
  <Override PartName="/ppt/viewProps.xml" ContentType="application/vnd.openxmlformats-officedocument.presentationml.viewProps+xml"/>
  <Override PartName="/docProps/app.xml" ContentType="application/vnd.openxmlformats-officedocument.extended-properties+xml"/>
  <Default Extension="png" ContentType="image/png"/>
  <Default Extension="jpeg" ContentType="image/jpeg"/>
  <Default Extension="rels" ContentType="application/vnd.openxmlformats-package.relationships+xml"/>
  <Default Extension="xml" ContentType="application/xml"/>
</Types>
</file>

<file path=_rels/.rels>&#65279;<?xml version="1.0" encoding="UTF-8" standalone="yes"?>
<Relationships xmlns="http://schemas.openxmlformats.org/package/2006/relationships">
  <Relationship Id="rId3" Type="http://schemas.openxmlformats.org/package/2006/relationships/metadata/core-properties" Target="docProps/core.xml" />
  <Relationship Id="rId2" Type="http://schemas.openxmlformats.org/package/2006/relationships/metadata/thumbnail" Target="docProps/thumbnail.jpeg" />
  <Relationship Id="rId1" Type="http://schemas.openxmlformats.org/officeDocument/2006/relationships/officeDocument" Target="ppt/presentation.xml" />
  <Relationship Id="rId4" Type="http://schemas.openxmlformats.org/officeDocument/2006/relationships/extended-properties" Target="docProps/app.xml" />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handoutMasterIdLst>
    <p:handoutMasterId r:id="rId20"/>
  </p:handoutMasterIdLst>
  <p:sldIdLst>
    <p:sldId id="341" r:id="rId2"/>
    <p:sldId id="328" r:id="rId3"/>
    <p:sldId id="332" r:id="rId4"/>
    <p:sldId id="289" r:id="rId5"/>
    <p:sldId id="353" r:id="rId6"/>
    <p:sldId id="307" r:id="rId7"/>
    <p:sldId id="309" r:id="rId8"/>
    <p:sldId id="354" r:id="rId9"/>
    <p:sldId id="355" r:id="rId10"/>
    <p:sldId id="346" r:id="rId11"/>
    <p:sldId id="333" r:id="rId12"/>
    <p:sldId id="357" r:id="rId13"/>
    <p:sldId id="356" r:id="rId14"/>
    <p:sldId id="358" r:id="rId15"/>
    <p:sldId id="348" r:id="rId16"/>
    <p:sldId id="359" r:id="rId17"/>
    <p:sldId id="352" r:id="rId18"/>
  </p:sldIdLst>
  <p:sldSz cx="9144000" cy="6858000" type="screen4x3"/>
  <p:notesSz cx="7010400" cy="9296400"/>
  <p:defaultTextStyle>
    <a:defPPr>
      <a:defRPr lang="en-US"/>
    </a:defPPr>
    <a:lvl1pPr algn="l" rtl="0" fontAlgn="base">
      <a:spcBef>
        <a:spcPct val="0"/>
      </a:spcBef>
      <a:spcAft>
        <a:spcPct val="0"/>
      </a:spcAft>
      <a:defRPr sz="3200" kern="1200">
        <a:solidFill>
          <a:schemeClr val="tx1"/>
        </a:solidFill>
        <a:latin typeface="Times New Roman" pitchFamily="18" charset="0"/>
        <a:ea typeface="+mn-ea"/>
        <a:cs typeface="+mn-cs"/>
      </a:defRPr>
    </a:lvl1pPr>
    <a:lvl2pPr marL="457200" algn="l" rtl="0" fontAlgn="base">
      <a:spcBef>
        <a:spcPct val="0"/>
      </a:spcBef>
      <a:spcAft>
        <a:spcPct val="0"/>
      </a:spcAft>
      <a:defRPr sz="3200" kern="1200">
        <a:solidFill>
          <a:schemeClr val="tx1"/>
        </a:solidFill>
        <a:latin typeface="Times New Roman" pitchFamily="18" charset="0"/>
        <a:ea typeface="+mn-ea"/>
        <a:cs typeface="+mn-cs"/>
      </a:defRPr>
    </a:lvl2pPr>
    <a:lvl3pPr marL="914400" algn="l" rtl="0" fontAlgn="base">
      <a:spcBef>
        <a:spcPct val="0"/>
      </a:spcBef>
      <a:spcAft>
        <a:spcPct val="0"/>
      </a:spcAft>
      <a:defRPr sz="3200" kern="1200">
        <a:solidFill>
          <a:schemeClr val="tx1"/>
        </a:solidFill>
        <a:latin typeface="Times New Roman" pitchFamily="18" charset="0"/>
        <a:ea typeface="+mn-ea"/>
        <a:cs typeface="+mn-cs"/>
      </a:defRPr>
    </a:lvl3pPr>
    <a:lvl4pPr marL="1371600" algn="l" rtl="0" fontAlgn="base">
      <a:spcBef>
        <a:spcPct val="0"/>
      </a:spcBef>
      <a:spcAft>
        <a:spcPct val="0"/>
      </a:spcAft>
      <a:defRPr sz="3200" kern="1200">
        <a:solidFill>
          <a:schemeClr val="tx1"/>
        </a:solidFill>
        <a:latin typeface="Times New Roman" pitchFamily="18" charset="0"/>
        <a:ea typeface="+mn-ea"/>
        <a:cs typeface="+mn-cs"/>
      </a:defRPr>
    </a:lvl4pPr>
    <a:lvl5pPr marL="1828800" algn="l" rtl="0" fontAlgn="base">
      <a:spcBef>
        <a:spcPct val="0"/>
      </a:spcBef>
      <a:spcAft>
        <a:spcPct val="0"/>
      </a:spcAft>
      <a:defRPr sz="3200" kern="1200">
        <a:solidFill>
          <a:schemeClr val="tx1"/>
        </a:solidFill>
        <a:latin typeface="Times New Roman" pitchFamily="18" charset="0"/>
        <a:ea typeface="+mn-ea"/>
        <a:cs typeface="+mn-cs"/>
      </a:defRPr>
    </a:lvl5pPr>
    <a:lvl6pPr marL="2286000" algn="l" defTabSz="914400" rtl="0" eaLnBrk="1" latinLnBrk="0" hangingPunct="1">
      <a:defRPr sz="3200" kern="1200">
        <a:solidFill>
          <a:schemeClr val="tx1"/>
        </a:solidFill>
        <a:latin typeface="Times New Roman" pitchFamily="18" charset="0"/>
        <a:ea typeface="+mn-ea"/>
        <a:cs typeface="+mn-cs"/>
      </a:defRPr>
    </a:lvl6pPr>
    <a:lvl7pPr marL="2743200" algn="l" defTabSz="914400" rtl="0" eaLnBrk="1" latinLnBrk="0" hangingPunct="1">
      <a:defRPr sz="3200" kern="1200">
        <a:solidFill>
          <a:schemeClr val="tx1"/>
        </a:solidFill>
        <a:latin typeface="Times New Roman" pitchFamily="18" charset="0"/>
        <a:ea typeface="+mn-ea"/>
        <a:cs typeface="+mn-cs"/>
      </a:defRPr>
    </a:lvl7pPr>
    <a:lvl8pPr marL="3200400" algn="l" defTabSz="914400" rtl="0" eaLnBrk="1" latinLnBrk="0" hangingPunct="1">
      <a:defRPr sz="3200" kern="1200">
        <a:solidFill>
          <a:schemeClr val="tx1"/>
        </a:solidFill>
        <a:latin typeface="Times New Roman" pitchFamily="18" charset="0"/>
        <a:ea typeface="+mn-ea"/>
        <a:cs typeface="+mn-cs"/>
      </a:defRPr>
    </a:lvl8pPr>
    <a:lvl9pPr marL="3657600" algn="l" defTabSz="914400" rtl="0" eaLnBrk="1" latinLnBrk="0" hangingPunct="1">
      <a:defRPr sz="3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6633"/>
    <a:srgbClr val="ECE7BF"/>
    <a:srgbClr val="D6ED91"/>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84" autoAdjust="0"/>
    <p:restoredTop sz="94658" autoAdjust="0"/>
  </p:normalViewPr>
  <p:slideViewPr>
    <p:cSldViewPr>
      <p:cViewPr varScale="1">
        <p:scale>
          <a:sx n="70" d="100"/>
          <a:sy n="70" d="100"/>
        </p:scale>
        <p:origin x="-1026" y="-96"/>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6200" cy="76200"/>
</p:viewPr>
</file>

<file path=ppt/_rels/presentation.xml.rels>&#65279;<?xml version="1.0" encoding="UTF-8" standalone="yes"?>
<Relationships xmlns="http://schemas.openxmlformats.org/package/2006/relationships">
  <Relationship Id="rId2" Type="http://schemas.openxmlformats.org/officeDocument/2006/relationships/slide" Target="slides/slide1.xml" />
  <Relationship Id="rId3" Type="http://schemas.openxmlformats.org/officeDocument/2006/relationships/slide" Target="slides/slide2.xml" />
  <Relationship Id="rId4" Type="http://schemas.openxmlformats.org/officeDocument/2006/relationships/slide" Target="slides/slide3.xml" />
  <Relationship Id="rId5" Type="http://schemas.openxmlformats.org/officeDocument/2006/relationships/slide" Target="slides/slide4.xml" />
  <Relationship Id="rId6" Type="http://schemas.openxmlformats.org/officeDocument/2006/relationships/slide" Target="slides/slide5.xml" />
  <Relationship Id="rId7" Type="http://schemas.openxmlformats.org/officeDocument/2006/relationships/slide" Target="slides/slide6.xml" />
  <Relationship Id="rId8" Type="http://schemas.openxmlformats.org/officeDocument/2006/relationships/slide" Target="slides/slide7.xml" />
  <Relationship Id="rId9" Type="http://schemas.openxmlformats.org/officeDocument/2006/relationships/slide" Target="slides/slide8.xml" />
  <Relationship Id="rId10" Type="http://schemas.openxmlformats.org/officeDocument/2006/relationships/slide" Target="slides/slide9.xml" />
  <Relationship Id="rId11" Type="http://schemas.openxmlformats.org/officeDocument/2006/relationships/slide" Target="slides/slide10.xml" />
  <Relationship Id="rId12" Type="http://schemas.openxmlformats.org/officeDocument/2006/relationships/slide" Target="slides/slide11.xml" />
  <Relationship Id="rId13" Type="http://schemas.openxmlformats.org/officeDocument/2006/relationships/slide" Target="slides/slide12.xml" />
  <Relationship Id="rId14" Type="http://schemas.openxmlformats.org/officeDocument/2006/relationships/slide" Target="slides/slide13.xml" />
  <Relationship Id="rId15" Type="http://schemas.openxmlformats.org/officeDocument/2006/relationships/slide" Target="slides/slide14.xml" />
  <Relationship Id="rId16" Type="http://schemas.openxmlformats.org/officeDocument/2006/relationships/slide" Target="slides/slide15.xml" />
  <Relationship Id="rId17" Type="http://schemas.openxmlformats.org/officeDocument/2006/relationships/slide" Target="slides/slide16.xml" />
  <Relationship Id="rId18" Type="http://schemas.openxmlformats.org/officeDocument/2006/relationships/slide" Target="slides/slide17.xml" />
  <Relationship Id="rId21" Type="http://schemas.openxmlformats.org/officeDocument/2006/relationships/presProps" Target="presProps.xml" />
  <Relationship Id="rId20" Type="http://schemas.openxmlformats.org/officeDocument/2006/relationships/handoutMaster" Target="handoutMasters/handoutMaster1.xml" />
  <Relationship Id="rId1" Type="http://schemas.openxmlformats.org/officeDocument/2006/relationships/slideMaster" Target="slideMasters/slideMaster1.xml" />
  <Relationship Id="rId24" Type="http://schemas.openxmlformats.org/officeDocument/2006/relationships/tableStyles" Target="tableStyles.xml" />
  <Relationship Id="rId23" Type="http://schemas.openxmlformats.org/officeDocument/2006/relationships/theme" Target="theme/theme1.xml" />
  <Relationship Id="rId19" Type="http://schemas.openxmlformats.org/officeDocument/2006/relationships/notesMaster" Target="notesMasters/notesMaster1.xml" />
  <Relationship Id="rId22" Type="http://schemas.openxmlformats.org/officeDocument/2006/relationships/viewProps" Target="viewProps.xml" />
</Relationships>
</file>

<file path=ppt/handoutMasters/_rels/handoutMaster1.xml.rels>&#65279;<?xml version="1.0" encoding="UTF-8" standalone="yes"?>
<Relationships xmlns="http://schemas.openxmlformats.org/package/2006/relationships">
  <Relationship Id="rId2" Type="http://schemas.openxmlformats.org/officeDocument/2006/relationships/image" Target="../media/image3.png" />
  <Relationship Id="rId1" Type="http://schemas.openxmlformats.org/officeDocument/2006/relationships/theme" Target="../theme/theme3.xml" />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6" name="Rectangle 4"/>
          <p:cNvSpPr>
            <a:spLocks noGrp="1" noChangeArrowheads="1"/>
          </p:cNvSpPr>
          <p:nvPr>
            <p:ph type="ftr" sz="quarter" idx="2"/>
          </p:nvPr>
        </p:nvSpPr>
        <p:spPr bwMode="auto">
          <a:xfrm>
            <a:off x="0" y="8686323"/>
            <a:ext cx="5105259" cy="608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1" tIns="45716" rIns="91431" bIns="45716" numCol="1" anchor="b" anchorCtr="0" compatLnSpc="1">
            <a:prstTxWarp prst="textNoShape">
              <a:avLst/>
            </a:prstTxWarp>
          </a:bodyPr>
          <a:lstStyle>
            <a:lvl1pPr defTabSz="913950" eaLnBrk="0" hangingPunct="0">
              <a:defRPr sz="1200" smtClean="0"/>
            </a:lvl1pPr>
          </a:lstStyle>
          <a:p>
            <a:pPr>
              <a:defRPr/>
            </a:pPr>
            <a:endParaRPr dirty="0"/>
          </a:p>
        </p:txBody>
      </p:sp>
      <p:sp>
        <p:nvSpPr>
          <p:cNvPr id="18437" name="Rectangle 5"/>
          <p:cNvSpPr>
            <a:spLocks noGrp="1" noChangeArrowheads="1"/>
          </p:cNvSpPr>
          <p:nvPr>
            <p:ph type="sldNum" sz="quarter" idx="3"/>
          </p:nvPr>
        </p:nvSpPr>
        <p:spPr bwMode="auto">
          <a:xfrm>
            <a:off x="5257800" y="8829967"/>
            <a:ext cx="1750978"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1" tIns="45716" rIns="91431" bIns="45716" numCol="1" anchor="b" anchorCtr="0" compatLnSpc="1">
            <a:prstTxWarp prst="textNoShape">
              <a:avLst/>
            </a:prstTxWarp>
          </a:bodyPr>
          <a:lstStyle>
            <a:lvl1pPr algn="r" defTabSz="913950" eaLnBrk="0" hangingPunct="0">
              <a:defRPr sz="1200" smtClean="0"/>
            </a:lvl1pPr>
          </a:lstStyle>
          <a:p>
            <a:pPr>
              <a:defRPr/>
            </a:pPr>
            <a:fld id="{F3B8831A-D42C-4878-9FE5-6530B4E1E15E}" type="slidenum">
              <a:rPr lang="en-US"/>
              <a:pPr>
                <a:defRPr/>
              </a:pPr>
              <a:t>‹#›</a:t>
            </a:fld>
            <a:endParaRPr lang="en-US" dirty="0"/>
          </a:p>
        </p:txBody>
      </p:sp>
      <p:pic>
        <p:nvPicPr>
          <p:cNvPr id="8196" name="Picture 7" descr="HSDW Logo_Black"/>
          <p:cNvPicPr>
            <a:picLocks noChangeAspect="1" noChangeArrowheads="1"/>
          </p:cNvPicPr>
          <p:nvPr/>
        </p:nvPicPr>
        <p:blipFill>
          <a:blip r:embed="rId2" cstate="print"/>
          <a:srcRect/>
          <a:stretch>
            <a:fillRect/>
          </a:stretch>
        </p:blipFill>
        <p:spPr bwMode="auto">
          <a:xfrm>
            <a:off x="76272" y="75857"/>
            <a:ext cx="576085" cy="561658"/>
          </a:xfrm>
          <a:prstGeom prst="rect">
            <a:avLst/>
          </a:prstGeom>
          <a:noFill/>
          <a:ln w="9525">
            <a:noFill/>
            <a:miter lim="800000"/>
            <a:headEnd/>
            <a:tailEnd/>
          </a:ln>
        </p:spPr>
      </p:pic>
    </p:spTree>
    <p:extLst>
      <p:ext uri="{BB962C8B-B14F-4D97-AF65-F5344CB8AC3E}">
        <p14:creationId xmlns:p14="http://schemas.microsoft.com/office/powerpoint/2010/main" val="3643185797"/>
      </p:ext>
    </p:extLst>
  </p:cSld>
  <p:clrMap bg1="lt1" tx1="dk1" bg2="lt2" tx2="dk2" accent1="accent1" accent2="accent2" accent3="accent3" accent4="accent4" accent5="accent5" accent6="accent6" hlink="hlink" folHlink="folHlink"/>
</p:handoutMaster>
</file>

<file path=ppt/notesMasters/_rels/notesMaster1.xml.rels>&#65279;<?xml version="1.0" encoding="UTF-8" standalone="yes"?>
<Relationships xmlns="http://schemas.openxmlformats.org/package/2006/relationships">
  <Relationship Id="rId1" Type="http://schemas.openxmlformats.org/officeDocument/2006/relationships/theme" Target="../theme/theme2.xml" />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3490" name="Rectangle 2"/>
          <p:cNvSpPr>
            <a:spLocks noGrp="1" noChangeArrowheads="1"/>
          </p:cNvSpPr>
          <p:nvPr>
            <p:ph type="hdr" sz="quarter"/>
          </p:nvPr>
        </p:nvSpPr>
        <p:spPr bwMode="auto">
          <a:xfrm>
            <a:off x="0" y="0"/>
            <a:ext cx="3037840" cy="4648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170" tIns="46585" rIns="93170" bIns="46585" numCol="1" anchor="t" anchorCtr="0" compatLnSpc="1">
            <a:prstTxWarp prst="textNoShape">
              <a:avLst/>
            </a:prstTxWarp>
          </a:bodyPr>
          <a:lstStyle>
            <a:lvl1pPr>
              <a:defRPr sz="1200" smtClean="0">
                <a:latin typeface="Arial" charset="0"/>
              </a:defRPr>
            </a:lvl1pPr>
          </a:lstStyle>
          <a:p>
            <a:pPr>
              <a:defRPr/>
            </a:pPr>
            <a:endParaRPr lang="en-US" dirty="0"/>
          </a:p>
        </p:txBody>
      </p:sp>
      <p:sp>
        <p:nvSpPr>
          <p:cNvPr id="63491" name="Rectangle 3"/>
          <p:cNvSpPr>
            <a:spLocks noGrp="1" noChangeArrowheads="1"/>
          </p:cNvSpPr>
          <p:nvPr>
            <p:ph type="dt" idx="1"/>
          </p:nvPr>
        </p:nvSpPr>
        <p:spPr bwMode="auto">
          <a:xfrm>
            <a:off x="3970939" y="0"/>
            <a:ext cx="3037840" cy="4648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170" tIns="46585" rIns="93170" bIns="46585" numCol="1" anchor="t" anchorCtr="0" compatLnSpc="1">
            <a:prstTxWarp prst="textNoShape">
              <a:avLst/>
            </a:prstTxWarp>
          </a:bodyPr>
          <a:lstStyle>
            <a:lvl1pPr algn="r">
              <a:defRPr sz="1200" smtClean="0">
                <a:latin typeface="Arial" charset="0"/>
              </a:defRPr>
            </a:lvl1pPr>
          </a:lstStyle>
          <a:p>
            <a:pPr>
              <a:defRPr/>
            </a:pPr>
            <a:fld id="{B76295D7-9805-4B8B-A644-3CCE160AD408}" type="datetime6">
              <a:rPr lang="en-US"/>
              <a:pPr>
                <a:defRPr/>
              </a:pPr>
              <a:t>April 15</a:t>
            </a:fld>
            <a:endParaRPr lang="en-US" dirty="0"/>
          </a:p>
        </p:txBody>
      </p:sp>
      <p:sp>
        <p:nvSpPr>
          <p:cNvPr id="6148"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63493" name="Rectangle 5"/>
          <p:cNvSpPr>
            <a:spLocks noGrp="1" noChangeArrowheads="1"/>
          </p:cNvSpPr>
          <p:nvPr>
            <p:ph type="body" sz="quarter" idx="3"/>
          </p:nvPr>
        </p:nvSpPr>
        <p:spPr bwMode="auto">
          <a:xfrm>
            <a:off x="701040" y="4415791"/>
            <a:ext cx="5608320" cy="4183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170" tIns="46585" rIns="93170" bIns="4658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3494" name="Rectangle 6"/>
          <p:cNvSpPr>
            <a:spLocks noGrp="1" noChangeArrowheads="1"/>
          </p:cNvSpPr>
          <p:nvPr>
            <p:ph type="ftr" sz="quarter" idx="4"/>
          </p:nvPr>
        </p:nvSpPr>
        <p:spPr bwMode="auto">
          <a:xfrm>
            <a:off x="0" y="8829967"/>
            <a:ext cx="3037840" cy="4648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170" tIns="46585" rIns="93170" bIns="46585" numCol="1" anchor="b" anchorCtr="0" compatLnSpc="1">
            <a:prstTxWarp prst="textNoShape">
              <a:avLst/>
            </a:prstTxWarp>
          </a:bodyPr>
          <a:lstStyle>
            <a:lvl1pPr>
              <a:defRPr sz="1200" smtClean="0">
                <a:latin typeface="Arial" charset="0"/>
              </a:defRPr>
            </a:lvl1pPr>
          </a:lstStyle>
          <a:p>
            <a:pPr>
              <a:defRPr/>
            </a:pPr>
            <a:endParaRPr lang="en-US" dirty="0"/>
          </a:p>
        </p:txBody>
      </p:sp>
      <p:sp>
        <p:nvSpPr>
          <p:cNvPr id="63495" name="Rectangle 7"/>
          <p:cNvSpPr>
            <a:spLocks noGrp="1" noChangeArrowheads="1"/>
          </p:cNvSpPr>
          <p:nvPr>
            <p:ph type="sldNum" sz="quarter" idx="5"/>
          </p:nvPr>
        </p:nvSpPr>
        <p:spPr bwMode="auto">
          <a:xfrm>
            <a:off x="3970939" y="8829967"/>
            <a:ext cx="3037840" cy="4648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170" tIns="46585" rIns="93170" bIns="46585" numCol="1" anchor="b" anchorCtr="0" compatLnSpc="1">
            <a:prstTxWarp prst="textNoShape">
              <a:avLst/>
            </a:prstTxWarp>
          </a:bodyPr>
          <a:lstStyle>
            <a:lvl1pPr algn="r">
              <a:defRPr sz="1200" smtClean="0">
                <a:latin typeface="Arial" charset="0"/>
              </a:defRPr>
            </a:lvl1pPr>
          </a:lstStyle>
          <a:p>
            <a:pPr>
              <a:defRPr/>
            </a:pPr>
            <a:fld id="{1A43BE93-FEC7-4B03-93AE-252A0AFC1881}" type="slidenum">
              <a:rPr lang="en-US"/>
              <a:pPr>
                <a:defRPr/>
              </a:pPr>
              <a:t>‹#›</a:t>
            </a:fld>
            <a:endParaRPr lang="en-US" dirty="0"/>
          </a:p>
        </p:txBody>
      </p:sp>
    </p:spTree>
    <p:extLst>
      <p:ext uri="{BB962C8B-B14F-4D97-AF65-F5344CB8AC3E}">
        <p14:creationId xmlns:p14="http://schemas.microsoft.com/office/powerpoint/2010/main" val="2334234503"/>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930275"/>
          </a:xfrm>
        </p:spPr>
        <p:txBody>
          <a:bodyPr/>
          <a:lstStyle/>
          <a:p>
            <a:r>
              <a:rPr lang="en-US" smtClean="0"/>
              <a:t>Click to edit Master title style</a:t>
            </a:r>
            <a:endParaRPr lang="en-US"/>
          </a:p>
        </p:txBody>
      </p:sp>
      <p:sp>
        <p:nvSpPr>
          <p:cNvPr id="3" name="Content Placeholder 2"/>
          <p:cNvSpPr>
            <a:spLocks noGrp="1"/>
          </p:cNvSpPr>
          <p:nvPr>
            <p:ph idx="1"/>
          </p:nvPr>
        </p:nvSpPr>
        <p:spPr>
          <a:xfrm>
            <a:off x="457200" y="2027238"/>
            <a:ext cx="8229600" cy="4221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Masters/_rels/slideMaster1.xml.rels>&#65279;<?xml version="1.0" encoding="UTF-8" standalone="yes"?>
<Relationships xmlns="http://schemas.openxmlformats.org/package/2006/relationships">
  <Relationship Id="rId3" Type="http://schemas.openxmlformats.org/officeDocument/2006/relationships/theme" Target="../theme/theme1.xml" />
  <Relationship Id="rId2" Type="http://schemas.openxmlformats.org/officeDocument/2006/relationships/slideLayout" Target="../slideLayouts/slideLayout2.xml" />
  <Relationship Id="rId1" Type="http://schemas.openxmlformats.org/officeDocument/2006/relationships/slideLayout" Target="../slideLayouts/slideLayout1.xml" />
  <Relationship Id="rId5" Type="http://schemas.openxmlformats.org/officeDocument/2006/relationships/image" Target="../media/image2.png" />
  <Relationship Id="rId4" Type="http://schemas.openxmlformats.org/officeDocument/2006/relationships/image" Target="../media/image1.jpeg" />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CE7BF">
            <a:alpha val="59999"/>
          </a:srgbClr>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914400"/>
            <a:ext cx="8229600" cy="9302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2027238"/>
            <a:ext cx="8229600" cy="42211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1028" name="Picture 6" descr="hobbs_masthead_wo_logo.jpg"/>
          <p:cNvPicPr>
            <a:picLocks noChangeAspect="1"/>
          </p:cNvPicPr>
          <p:nvPr/>
        </p:nvPicPr>
        <p:blipFill>
          <a:blip r:embed="rId4" cstate="print"/>
          <a:srcRect/>
          <a:stretch>
            <a:fillRect/>
          </a:stretch>
        </p:blipFill>
        <p:spPr bwMode="auto">
          <a:xfrm>
            <a:off x="0" y="0"/>
            <a:ext cx="9144000" cy="838200"/>
          </a:xfrm>
          <a:prstGeom prst="rect">
            <a:avLst/>
          </a:prstGeom>
          <a:noFill/>
          <a:ln w="9525">
            <a:noFill/>
            <a:miter lim="800000"/>
            <a:headEnd/>
            <a:tailEnd/>
          </a:ln>
        </p:spPr>
      </p:pic>
      <p:pic>
        <p:nvPicPr>
          <p:cNvPr id="1029" name="Picture 7" descr="HSDW Logo_2Color.png"/>
          <p:cNvPicPr>
            <a:picLocks noChangeAspect="1"/>
          </p:cNvPicPr>
          <p:nvPr/>
        </p:nvPicPr>
        <p:blipFill>
          <a:blip r:embed="rId5" cstate="print"/>
          <a:srcRect/>
          <a:stretch>
            <a:fillRect/>
          </a:stretch>
        </p:blipFill>
        <p:spPr bwMode="auto">
          <a:xfrm>
            <a:off x="990600" y="76200"/>
            <a:ext cx="730250" cy="712788"/>
          </a:xfrm>
          <a:prstGeom prst="rect">
            <a:avLst/>
          </a:prstGeom>
          <a:noFill/>
          <a:ln w="9525">
            <a:noFill/>
            <a:miter lim="800000"/>
            <a:headEnd/>
            <a:tailEnd/>
          </a:ln>
        </p:spPr>
      </p:pic>
      <p:sp>
        <p:nvSpPr>
          <p:cNvPr id="1030" name="TextBox 8"/>
          <p:cNvSpPr txBox="1">
            <a:spLocks noChangeArrowheads="1"/>
          </p:cNvSpPr>
          <p:nvPr/>
        </p:nvSpPr>
        <p:spPr bwMode="auto">
          <a:xfrm>
            <a:off x="7696200" y="6319838"/>
            <a:ext cx="914400" cy="457200"/>
          </a:xfrm>
          <a:prstGeom prst="rect">
            <a:avLst/>
          </a:prstGeom>
          <a:noFill/>
          <a:ln w="9525">
            <a:noFill/>
            <a:miter lim="800000"/>
            <a:headEnd/>
            <a:tailEnd/>
          </a:ln>
        </p:spPr>
        <p:txBody>
          <a:bodyPr lIns="0" tIns="0" rIns="0" bIns="0" anchor="b"/>
          <a:lstStyle/>
          <a:p>
            <a:pPr algn="r"/>
            <a:fld id="{03DEEA20-0945-43C8-8340-AE8E50D61CE5}" type="slidenum">
              <a:rPr lang="en-US" sz="1200" b="1">
                <a:solidFill>
                  <a:srgbClr val="996633"/>
                </a:solidFill>
                <a:latin typeface="Arial" charset="0"/>
                <a:cs typeface="Arial" charset="0"/>
              </a:rPr>
              <a:pPr algn="r"/>
              <a:t>‹#›</a:t>
            </a:fld>
            <a:endParaRPr lang="en-US" sz="1200" b="1" dirty="0">
              <a:solidFill>
                <a:srgbClr val="996633"/>
              </a:solidFill>
              <a:latin typeface="Arial" charset="0"/>
              <a:cs typeface="Arial" charset="0"/>
            </a:endParaRPr>
          </a:p>
        </p:txBody>
      </p:sp>
      <p:sp>
        <p:nvSpPr>
          <p:cNvPr id="1031" name="Rectangle 9"/>
          <p:cNvSpPr>
            <a:spLocks noChangeArrowheads="1"/>
          </p:cNvSpPr>
          <p:nvPr/>
        </p:nvSpPr>
        <p:spPr bwMode="auto">
          <a:xfrm>
            <a:off x="457200" y="6319838"/>
            <a:ext cx="7543800" cy="430212"/>
          </a:xfrm>
          <a:prstGeom prst="rect">
            <a:avLst/>
          </a:prstGeom>
          <a:noFill/>
          <a:ln w="9525">
            <a:noFill/>
            <a:miter lim="800000"/>
            <a:headEnd/>
            <a:tailEnd/>
          </a:ln>
        </p:spPr>
        <p:txBody>
          <a:bodyPr>
            <a:spAutoFit/>
          </a:bodyPr>
          <a:lstStyle/>
          <a:p>
            <a:r>
              <a:rPr lang="en-US" sz="1200" b="1" dirty="0">
                <a:solidFill>
                  <a:srgbClr val="996633"/>
                </a:solidFill>
              </a:rPr>
              <a:t>HOBBS STRAUS DEAN &amp; WALKER, LLP</a:t>
            </a:r>
            <a:endParaRPr lang="en-US" sz="1200" dirty="0">
              <a:solidFill>
                <a:srgbClr val="996633"/>
              </a:solidFill>
            </a:endParaRPr>
          </a:p>
          <a:p>
            <a:r>
              <a:rPr lang="en-US" sz="1000" dirty="0">
                <a:solidFill>
                  <a:srgbClr val="996633"/>
                </a:solidFill>
              </a:rPr>
              <a:t>WASHINGTON, DC | PORTLAND, OR | OKLAHOMA CITY, OK | SACRAMENTO, CA</a:t>
            </a:r>
            <a:endParaRPr lang="en-US" sz="10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1" Type="http://schemas.openxmlformats.org/officeDocument/2006/relationships/slideLayout" Target="../slideLayouts/slideLayout1.xml" />
</Relationships>
</file>

<file path=ppt/slides/_rels/slide10.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1.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2.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3.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4.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5.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6.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7.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2.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3.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4.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5.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6.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7.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8.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9.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1524000"/>
            <a:ext cx="7772400" cy="1069975"/>
          </a:xfrm>
        </p:spPr>
        <p:txBody>
          <a:bodyPr/>
          <a:lstStyle/>
          <a:p>
            <a:r>
              <a:rPr lang="en-US" dirty="0" smtClean="0">
                <a:latin typeface="Tahoma" pitchFamily="34" charset="0"/>
                <a:cs typeface="Tahoma" pitchFamily="34" charset="0"/>
              </a:rPr>
              <a:t/>
            </a:r>
            <a:br>
              <a:rPr lang="en-US" dirty="0" smtClean="0">
                <a:latin typeface="Tahoma" pitchFamily="34" charset="0"/>
                <a:cs typeface="Tahoma" pitchFamily="34" charset="0"/>
              </a:rPr>
            </a:br>
            <a:endParaRPr lang="en-US" dirty="0" smtClean="0">
              <a:latin typeface="Tahoma" pitchFamily="34" charset="0"/>
              <a:cs typeface="Tahoma" pitchFamily="34" charset="0"/>
            </a:endParaRPr>
          </a:p>
        </p:txBody>
      </p:sp>
      <p:sp>
        <p:nvSpPr>
          <p:cNvPr id="2051" name="Rectangle 3"/>
          <p:cNvSpPr>
            <a:spLocks noGrp="1" noChangeArrowheads="1"/>
          </p:cNvSpPr>
          <p:nvPr>
            <p:ph type="subTitle" idx="1"/>
          </p:nvPr>
        </p:nvSpPr>
        <p:spPr>
          <a:xfrm>
            <a:off x="609600" y="1676400"/>
            <a:ext cx="7924800" cy="4419600"/>
          </a:xfrm>
        </p:spPr>
        <p:txBody>
          <a:bodyPr/>
          <a:lstStyle/>
          <a:p>
            <a:r>
              <a:rPr lang="en-US" sz="4000" cap="small" dirty="0" smtClean="0">
                <a:effectLst>
                  <a:outerShdw blurRad="38100" dist="38100" dir="2700000" algn="tl">
                    <a:srgbClr val="000000">
                      <a:alpha val="43137"/>
                    </a:srgbClr>
                  </a:outerShdw>
                </a:effectLst>
                <a:latin typeface="Tahoma" pitchFamily="34" charset="0"/>
                <a:cs typeface="Tahoma" pitchFamily="34" charset="0"/>
              </a:rPr>
              <a:t>Tribal Premium Sponsorship</a:t>
            </a:r>
            <a:endParaRPr lang="en-US" sz="4000" cap="small" dirty="0" smtClean="0">
              <a:effectLst>
                <a:outerShdw blurRad="38100" dist="38100" dir="2700000" algn="tl">
                  <a:srgbClr val="000000">
                    <a:alpha val="43137"/>
                  </a:srgbClr>
                </a:outerShdw>
              </a:effectLst>
              <a:latin typeface="Tahoma" pitchFamily="34" charset="0"/>
              <a:cs typeface="Tahoma" pitchFamily="34" charset="0"/>
            </a:endParaRPr>
          </a:p>
          <a:p>
            <a:endParaRPr lang="en-US" sz="2800" i="1" dirty="0" smtClean="0">
              <a:effectLst>
                <a:outerShdw blurRad="38100" dist="38100" dir="2700000" algn="tl">
                  <a:srgbClr val="000000">
                    <a:alpha val="43137"/>
                  </a:srgbClr>
                </a:outerShdw>
              </a:effectLst>
              <a:latin typeface="Tahoma" pitchFamily="34" charset="0"/>
              <a:cs typeface="Tahoma" pitchFamily="34" charset="0"/>
            </a:endParaRPr>
          </a:p>
          <a:p>
            <a:r>
              <a:rPr lang="en-US" dirty="0" smtClean="0">
                <a:effectLst>
                  <a:outerShdw blurRad="38100" dist="38100" dir="2700000" algn="tl">
                    <a:srgbClr val="000000">
                      <a:alpha val="43137"/>
                    </a:srgbClr>
                  </a:outerShdw>
                </a:effectLst>
                <a:latin typeface="Tahoma" pitchFamily="34" charset="0"/>
                <a:cs typeface="Tahoma" pitchFamily="34" charset="0"/>
              </a:rPr>
              <a:t>NIHB Affordable Care Act Training</a:t>
            </a:r>
            <a:endParaRPr lang="en-US" dirty="0" smtClean="0">
              <a:effectLst>
                <a:outerShdw blurRad="38100" dist="38100" dir="2700000" algn="tl">
                  <a:srgbClr val="000000">
                    <a:alpha val="43137"/>
                  </a:srgbClr>
                </a:outerShdw>
              </a:effectLst>
              <a:latin typeface="Tahoma" pitchFamily="34" charset="0"/>
              <a:cs typeface="Tahoma" pitchFamily="34" charset="0"/>
            </a:endParaRPr>
          </a:p>
          <a:p>
            <a:r>
              <a:rPr lang="en-US" sz="2400" dirty="0" smtClean="0">
                <a:effectLst>
                  <a:outerShdw blurRad="38100" dist="38100" dir="2700000" algn="tl">
                    <a:srgbClr val="000000">
                      <a:alpha val="43137"/>
                    </a:srgbClr>
                  </a:outerShdw>
                </a:effectLst>
                <a:latin typeface="Tahoma" pitchFamily="34" charset="0"/>
                <a:cs typeface="Tahoma" pitchFamily="34" charset="0"/>
              </a:rPr>
              <a:t>April 9, 2015</a:t>
            </a:r>
          </a:p>
          <a:p>
            <a:r>
              <a:rPr lang="en-US" sz="2400" dirty="0" smtClean="0">
                <a:latin typeface="Tahoma" pitchFamily="34" charset="0"/>
                <a:cs typeface="Tahoma" pitchFamily="34" charset="0"/>
              </a:rPr>
              <a:t> </a:t>
            </a:r>
            <a:endParaRPr lang="en-US" sz="2400" dirty="0" smtClean="0">
              <a:latin typeface="Tahoma" pitchFamily="34" charset="0"/>
              <a:cs typeface="Tahoma" pitchFamily="34" charset="0"/>
            </a:endParaRPr>
          </a:p>
          <a:p>
            <a:r>
              <a:rPr lang="en-US" sz="2400" dirty="0" smtClean="0">
                <a:effectLst>
                  <a:outerShdw blurRad="38100" dist="38100" dir="2700000" algn="tl">
                    <a:srgbClr val="000000">
                      <a:alpha val="43137"/>
                    </a:srgbClr>
                  </a:outerShdw>
                </a:effectLst>
                <a:latin typeface="Tahoma" pitchFamily="34" charset="0"/>
                <a:cs typeface="Tahoma" pitchFamily="34" charset="0"/>
              </a:rPr>
              <a:t>Elliott </a:t>
            </a:r>
            <a:r>
              <a:rPr lang="en-US" sz="2400" dirty="0" smtClean="0">
                <a:effectLst>
                  <a:outerShdw blurRad="38100" dist="38100" dir="2700000" algn="tl">
                    <a:srgbClr val="000000">
                      <a:alpha val="43137"/>
                    </a:srgbClr>
                  </a:outerShdw>
                </a:effectLst>
                <a:latin typeface="Tahoma" pitchFamily="34" charset="0"/>
                <a:cs typeface="Tahoma" pitchFamily="34" charset="0"/>
              </a:rPr>
              <a:t>A. Milhollin</a:t>
            </a:r>
            <a:endParaRPr lang="en-US" sz="2400" dirty="0" smtClean="0">
              <a:effectLst>
                <a:outerShdw blurRad="38100" dist="38100" dir="2700000" algn="tl">
                  <a:srgbClr val="000000">
                    <a:alpha val="43137"/>
                  </a:srgbClr>
                </a:outerShdw>
              </a:effectLst>
              <a:latin typeface="Tahoma" pitchFamily="34" charset="0"/>
              <a:cs typeface="Tahoma" pitchFamily="34" charset="0"/>
            </a:endParaRPr>
          </a:p>
          <a:p>
            <a:endParaRPr lang="en-US" dirty="0" smtClean="0"/>
          </a:p>
        </p:txBody>
      </p:sp>
    </p:spTree>
    <p:extLst>
      <p:ext uri="{BB962C8B-B14F-4D97-AF65-F5344CB8AC3E}">
        <p14:creationId xmlns:p14="http://schemas.microsoft.com/office/powerpoint/2010/main" val="7227165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1143000"/>
            <a:ext cx="8229600" cy="1219200"/>
          </a:xfrm>
        </p:spPr>
        <p:txBody>
          <a:bodyPr/>
          <a:lstStyle/>
          <a:p>
            <a:r>
              <a:rPr lang="en-US" sz="3200" cap="small" dirty="0" smtClean="0">
                <a:effectLst>
                  <a:outerShdw blurRad="38100" dist="38100" dir="2700000" algn="tl">
                    <a:srgbClr val="000000">
                      <a:alpha val="43137"/>
                    </a:srgbClr>
                  </a:outerShdw>
                </a:effectLst>
                <a:latin typeface="Tahoma" pitchFamily="34" charset="0"/>
                <a:cs typeface="Tahoma" pitchFamily="34" charset="0"/>
              </a:rPr>
              <a:t>Who is Eligible for a Subsidy?</a:t>
            </a:r>
            <a:endParaRPr lang="en-US" sz="3200" cap="small" dirty="0" smtClean="0">
              <a:effectLst>
                <a:outerShdw blurRad="38100" dist="38100" dir="2700000" algn="tl">
                  <a:srgbClr val="000000">
                    <a:alpha val="43137"/>
                  </a:srgbClr>
                </a:outerShdw>
              </a:effectLst>
              <a:latin typeface="Tahoma" pitchFamily="34" charset="0"/>
              <a:cs typeface="Tahoma" pitchFamily="34" charset="0"/>
            </a:endParaRPr>
          </a:p>
        </p:txBody>
      </p:sp>
      <p:sp>
        <p:nvSpPr>
          <p:cNvPr id="4099" name="Rectangle 3"/>
          <p:cNvSpPr>
            <a:spLocks noGrp="1" noChangeArrowheads="1"/>
          </p:cNvSpPr>
          <p:nvPr>
            <p:ph type="body" idx="1"/>
          </p:nvPr>
        </p:nvSpPr>
        <p:spPr>
          <a:xfrm>
            <a:off x="457200" y="2438400"/>
            <a:ext cx="8229600" cy="3810000"/>
          </a:xfrm>
        </p:spPr>
        <p:txBody>
          <a:bodyPr/>
          <a:lstStyle/>
          <a:p>
            <a:endParaRPr lang="en-US" sz="1800" dirty="0" smtClean="0"/>
          </a:p>
          <a:p>
            <a:endParaRPr lang="en-US" dirty="0" smtClean="0"/>
          </a:p>
        </p:txBody>
      </p:sp>
      <p:sp>
        <p:nvSpPr>
          <p:cNvPr id="5" name="Content Placeholder 2"/>
          <p:cNvSpPr txBox="1">
            <a:spLocks/>
          </p:cNvSpPr>
          <p:nvPr/>
        </p:nvSpPr>
        <p:spPr bwMode="auto">
          <a:xfrm>
            <a:off x="457200" y="2438400"/>
            <a:ext cx="8229600" cy="381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912813" indent="-342900">
              <a:spcBef>
                <a:spcPct val="20000"/>
              </a:spcBef>
              <a:defRPr/>
            </a:pPr>
            <a:endParaRPr lang="en-US" sz="2400" kern="0" dirty="0" smtClean="0">
              <a:solidFill>
                <a:srgbClr val="000000"/>
              </a:solidFill>
              <a:latin typeface="Tahoma" pitchFamily="34" charset="0"/>
              <a:cs typeface="Tahoma" pitchFamily="34" charset="0"/>
            </a:endParaRPr>
          </a:p>
          <a:p>
            <a:pPr marL="912813" indent="-342900">
              <a:spcBef>
                <a:spcPct val="20000"/>
              </a:spcBef>
              <a:defRPr/>
            </a:pPr>
            <a:endParaRPr lang="en-US" sz="2400" kern="0" dirty="0" smtClean="0">
              <a:solidFill>
                <a:srgbClr val="000000"/>
              </a:solidFill>
              <a:latin typeface="Tahoma" pitchFamily="34" charset="0"/>
              <a:cs typeface="Tahoma" pitchFamily="34" charset="0"/>
            </a:endParaRPr>
          </a:p>
          <a:p>
            <a:pPr marL="912813" indent="-342900">
              <a:spcBef>
                <a:spcPct val="20000"/>
              </a:spcBef>
              <a:buFont typeface="Wingdings" pitchFamily="2" charset="2"/>
              <a:buChar char="Ø"/>
              <a:defRPr/>
            </a:pPr>
            <a:endParaRPr lang="en-US" sz="2400" kern="0" dirty="0" smtClean="0">
              <a:solidFill>
                <a:srgbClr val="000000"/>
              </a:solidFill>
              <a:latin typeface="Tahoma" pitchFamily="34" charset="0"/>
              <a:cs typeface="Tahoma" pitchFamily="34" charset="0"/>
            </a:endParaRPr>
          </a:p>
          <a:p>
            <a:pPr marL="912813" indent="-342900">
              <a:spcBef>
                <a:spcPct val="20000"/>
              </a:spcBef>
              <a:buFont typeface="Wingdings" pitchFamily="2" charset="2"/>
              <a:buChar char="Ø"/>
              <a:defRPr/>
            </a:pPr>
            <a:endParaRPr lang="en-US" sz="2400" kern="0" dirty="0" smtClean="0">
              <a:solidFill>
                <a:srgbClr val="000000"/>
              </a:solidFill>
              <a:latin typeface="Tahoma" pitchFamily="34" charset="0"/>
              <a:cs typeface="Tahoma" pitchFamily="34" charset="0"/>
            </a:endParaRPr>
          </a:p>
          <a:p>
            <a:pPr marL="342900" indent="-342900">
              <a:spcBef>
                <a:spcPct val="20000"/>
              </a:spcBef>
              <a:buFontTx/>
              <a:buChar char="•"/>
              <a:defRPr/>
            </a:pPr>
            <a:endParaRPr lang="en-US" sz="2400" kern="0" dirty="0" smtClean="0">
              <a:solidFill>
                <a:srgbClr val="000000"/>
              </a:solidFill>
              <a:latin typeface="Tahoma" pitchFamily="34" charset="0"/>
              <a:cs typeface="Tahoma" pitchFamily="34" charset="0"/>
            </a:endParaRPr>
          </a:p>
          <a:p>
            <a:pPr marL="912813" indent="-342900">
              <a:spcBef>
                <a:spcPct val="20000"/>
              </a:spcBef>
              <a:buFont typeface="Wingdings" pitchFamily="2" charset="2"/>
              <a:buChar char="Ø"/>
              <a:defRPr/>
            </a:pPr>
            <a:endParaRPr lang="en-US" sz="2400" kern="0" dirty="0" smtClean="0">
              <a:solidFill>
                <a:srgbClr val="000000"/>
              </a:solidFill>
              <a:latin typeface="Tahoma" pitchFamily="34" charset="0"/>
              <a:cs typeface="Tahoma" pitchFamily="34" charset="0"/>
            </a:endParaRPr>
          </a:p>
          <a:p>
            <a:pPr marL="912813" indent="-342900">
              <a:spcBef>
                <a:spcPct val="20000"/>
              </a:spcBef>
              <a:buFont typeface="Wingdings" pitchFamily="2" charset="2"/>
              <a:buChar char="Ø"/>
              <a:defRPr/>
            </a:pPr>
            <a:endParaRPr lang="en-US" sz="2400" kern="0" dirty="0" smtClean="0">
              <a:solidFill>
                <a:srgbClr val="000000"/>
              </a:solidFill>
              <a:latin typeface="Tahoma" pitchFamily="34" charset="0"/>
              <a:cs typeface="Tahoma" pitchFamily="34" charset="0"/>
            </a:endParaRPr>
          </a:p>
        </p:txBody>
      </p:sp>
      <p:sp>
        <p:nvSpPr>
          <p:cNvPr id="9" name="TextBox 8"/>
          <p:cNvSpPr txBox="1"/>
          <p:nvPr/>
        </p:nvSpPr>
        <p:spPr>
          <a:xfrm>
            <a:off x="990600" y="2590800"/>
            <a:ext cx="6858000" cy="3539430"/>
          </a:xfrm>
          <a:prstGeom prst="rect">
            <a:avLst/>
          </a:prstGeom>
          <a:noFill/>
        </p:spPr>
        <p:txBody>
          <a:bodyPr wrap="square" rtlCol="0">
            <a:spAutoFit/>
          </a:bodyPr>
          <a:lstStyle/>
          <a:p>
            <a:pPr algn="ctr"/>
            <a:r>
              <a:rPr lang="en-US" sz="2400" dirty="0" smtClean="0">
                <a:solidFill>
                  <a:srgbClr val="000000"/>
                </a:solidFill>
              </a:rPr>
              <a:t> </a:t>
            </a:r>
            <a:r>
              <a:rPr lang="en-US" sz="2400" dirty="0" smtClean="0">
                <a:solidFill>
                  <a:srgbClr val="000000"/>
                </a:solidFill>
              </a:rPr>
              <a:t>2015 Federal Poverty Guidelines – Lower 48 States</a:t>
            </a:r>
          </a:p>
          <a:p>
            <a:pPr algn="ctr"/>
            <a:endParaRPr lang="en-US" sz="2400" dirty="0" smtClean="0">
              <a:solidFill>
                <a:srgbClr val="000000"/>
              </a:solidFill>
            </a:endParaRPr>
          </a:p>
          <a:p>
            <a:r>
              <a:rPr lang="en-US" sz="2400" dirty="0" smtClean="0">
                <a:solidFill>
                  <a:srgbClr val="000000"/>
                </a:solidFill>
              </a:rPr>
              <a:t>% of FPL	1-person	2-person	4-people</a:t>
            </a:r>
          </a:p>
          <a:p>
            <a:r>
              <a:rPr lang="en-US" sz="2400" dirty="0" smtClean="0">
                <a:solidFill>
                  <a:srgbClr val="FF0000"/>
                </a:solidFill>
              </a:rPr>
              <a:t>100%		$11,770	$15,930	$24,250</a:t>
            </a:r>
          </a:p>
          <a:p>
            <a:r>
              <a:rPr lang="en-US" sz="2400" dirty="0" smtClean="0">
                <a:solidFill>
                  <a:srgbClr val="C00000"/>
                </a:solidFill>
              </a:rPr>
              <a:t>138%		$16,242	$21,983</a:t>
            </a:r>
            <a:r>
              <a:rPr lang="en-US" sz="2400" b="1" dirty="0" smtClean="0">
                <a:solidFill>
                  <a:srgbClr val="C00000"/>
                </a:solidFill>
                <a:effectLst>
                  <a:outerShdw blurRad="38100" dist="38100" dir="2700000" algn="tl">
                    <a:srgbClr val="000000">
                      <a:alpha val="43137"/>
                    </a:srgbClr>
                  </a:outerShdw>
                </a:effectLst>
              </a:rPr>
              <a:t>	</a:t>
            </a:r>
            <a:r>
              <a:rPr lang="en-US" sz="2400" dirty="0" smtClean="0">
                <a:solidFill>
                  <a:srgbClr val="C00000"/>
                </a:solidFill>
              </a:rPr>
              <a:t>$33,465</a:t>
            </a:r>
          </a:p>
          <a:p>
            <a:r>
              <a:rPr lang="en-US" sz="2400" dirty="0" smtClean="0">
                <a:solidFill>
                  <a:srgbClr val="000000"/>
                </a:solidFill>
              </a:rPr>
              <a:t>200%		$23,500	$31,860	$48,500</a:t>
            </a:r>
          </a:p>
          <a:p>
            <a:r>
              <a:rPr lang="en-US" sz="2400" dirty="0" smtClean="0">
                <a:solidFill>
                  <a:srgbClr val="000000"/>
                </a:solidFill>
              </a:rPr>
              <a:t>300%		$35,310	$47,790	$72,750</a:t>
            </a:r>
          </a:p>
          <a:p>
            <a:r>
              <a:rPr lang="en-US" sz="2400" dirty="0" smtClean="0">
                <a:solidFill>
                  <a:srgbClr val="000000"/>
                </a:solidFill>
              </a:rPr>
              <a:t>400%		$47,080	$63,720	$97,000</a:t>
            </a:r>
          </a:p>
          <a:p>
            <a:endParaRPr lang="en-US" dirty="0">
              <a:solidFill>
                <a:srgbClr val="000000"/>
              </a:solidFill>
            </a:endParaRPr>
          </a:p>
        </p:txBody>
      </p:sp>
    </p:spTree>
    <p:extLst>
      <p:ext uri="{BB962C8B-B14F-4D97-AF65-F5344CB8AC3E}">
        <p14:creationId xmlns:p14="http://schemas.microsoft.com/office/powerpoint/2010/main" val="27032891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990600"/>
          </a:xfrm>
        </p:spPr>
        <p:txBody>
          <a:bodyPr/>
          <a:lstStyle/>
          <a:p>
            <a:r>
              <a:rPr lang="en-US" sz="3200" cap="small" dirty="0" smtClean="0">
                <a:effectLst>
                  <a:outerShdw blurRad="38100" dist="38100" dir="2700000" algn="tl">
                    <a:srgbClr val="000000">
                      <a:alpha val="43137"/>
                    </a:srgbClr>
                  </a:outerShdw>
                </a:effectLst>
                <a:latin typeface="Tahoma" pitchFamily="34" charset="0"/>
                <a:cs typeface="Tahoma" pitchFamily="34" charset="0"/>
              </a:rPr>
              <a:t>Special Rules for AI/AN on the Exchanges</a:t>
            </a:r>
            <a:endParaRPr lang="en-US" sz="3200" cap="small" dirty="0">
              <a:effectLst>
                <a:outerShdw blurRad="38100" dist="38100" dir="2700000" algn="tl">
                  <a:srgbClr val="000000">
                    <a:alpha val="43137"/>
                  </a:srgbClr>
                </a:outerShdw>
              </a:effectLst>
              <a:latin typeface="Tahoma" pitchFamily="34" charset="0"/>
              <a:cs typeface="Tahoma" pitchFamily="34" charset="0"/>
            </a:endParaRPr>
          </a:p>
        </p:txBody>
      </p:sp>
      <p:sp>
        <p:nvSpPr>
          <p:cNvPr id="3" name="Content Placeholder 2"/>
          <p:cNvSpPr>
            <a:spLocks noGrp="1"/>
          </p:cNvSpPr>
          <p:nvPr>
            <p:ph idx="1"/>
          </p:nvPr>
        </p:nvSpPr>
        <p:spPr>
          <a:xfrm>
            <a:off x="457200" y="1981200"/>
            <a:ext cx="8229600" cy="4267200"/>
          </a:xfrm>
        </p:spPr>
        <p:txBody>
          <a:bodyPr/>
          <a:lstStyle/>
          <a:p>
            <a:pPr lvl="1">
              <a:buNone/>
            </a:pPr>
            <a:endParaRPr lang="en-US" sz="800" u="sng" dirty="0" smtClean="0">
              <a:latin typeface="Tahoma" pitchFamily="34" charset="0"/>
              <a:cs typeface="Tahoma" pitchFamily="34" charset="0"/>
            </a:endParaRPr>
          </a:p>
          <a:p>
            <a:r>
              <a:rPr lang="en-US" sz="2400" dirty="0">
                <a:latin typeface="Tahoma" pitchFamily="34" charset="0"/>
                <a:cs typeface="Tahoma" pitchFamily="34" charset="0"/>
              </a:rPr>
              <a:t>No Cost-Sharing for Indians with incomes up to 300% FPL no matter where they receive services (Zero Cost-Sharing Plan).</a:t>
            </a:r>
          </a:p>
          <a:p>
            <a:r>
              <a:rPr lang="en-US" sz="2400" dirty="0" smtClean="0">
                <a:latin typeface="Tahoma" pitchFamily="34" charset="0"/>
                <a:cs typeface="Tahoma" pitchFamily="34" charset="0"/>
              </a:rPr>
              <a:t>Indians with incomes over 300 percent FPL will have no cost sharing when they receive </a:t>
            </a:r>
            <a:r>
              <a:rPr lang="en-US" sz="2400" dirty="0" smtClean="0">
                <a:latin typeface="Tahoma" pitchFamily="34" charset="0"/>
                <a:cs typeface="Tahoma" pitchFamily="34" charset="0"/>
              </a:rPr>
              <a:t>services from an IHS or Tribal </a:t>
            </a:r>
            <a:r>
              <a:rPr lang="en-US" sz="2400" dirty="0" smtClean="0">
                <a:latin typeface="Tahoma" pitchFamily="34" charset="0"/>
                <a:cs typeface="Tahoma" pitchFamily="34" charset="0"/>
              </a:rPr>
              <a:t>provider or through a CHS referral (Limited Cost Sharing Plan).</a:t>
            </a:r>
            <a:endParaRPr lang="en-US" sz="2400" dirty="0">
              <a:latin typeface="Tahoma" pitchFamily="34" charset="0"/>
              <a:cs typeface="Tahoma" pitchFamily="34" charset="0"/>
            </a:endParaRPr>
          </a:p>
          <a:p>
            <a:r>
              <a:rPr lang="en-US" sz="2400" dirty="0" smtClean="0">
                <a:latin typeface="Tahoma" pitchFamily="34" charset="0"/>
                <a:cs typeface="Tahoma" pitchFamily="34" charset="0"/>
              </a:rPr>
              <a:t>300</a:t>
            </a:r>
            <a:r>
              <a:rPr lang="en-US" sz="2400" dirty="0" smtClean="0">
                <a:latin typeface="Tahoma" pitchFamily="34" charset="0"/>
                <a:cs typeface="Tahoma" pitchFamily="34" charset="0"/>
              </a:rPr>
              <a:t>% FPL for family of 4:  $</a:t>
            </a:r>
            <a:r>
              <a:rPr lang="en-US" sz="2400" dirty="0" smtClean="0">
                <a:latin typeface="Tahoma" pitchFamily="34" charset="0"/>
                <a:cs typeface="Tahoma" pitchFamily="34" charset="0"/>
              </a:rPr>
              <a:t>72,750</a:t>
            </a:r>
          </a:p>
          <a:p>
            <a:r>
              <a:rPr lang="en-US" sz="2400" dirty="0" smtClean="0">
                <a:latin typeface="Tahoma" pitchFamily="34" charset="0"/>
                <a:cs typeface="Tahoma" pitchFamily="34" charset="0"/>
              </a:rPr>
              <a:t>Cost-sharing includes all co-pays and deductibles.</a:t>
            </a:r>
            <a:endParaRPr lang="en-US" sz="2400" dirty="0" smtClean="0">
              <a:latin typeface="Tahoma" pitchFamily="34" charset="0"/>
              <a:cs typeface="Tahoma" pitchFamily="34" charset="0"/>
            </a:endParaRPr>
          </a:p>
          <a:p>
            <a:r>
              <a:rPr lang="en-US" sz="2400" dirty="0" smtClean="0">
                <a:latin typeface="Tahoma" pitchFamily="34" charset="0"/>
                <a:cs typeface="Tahoma" pitchFamily="34" charset="0"/>
              </a:rPr>
              <a:t>Month to month enrollment allowed</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701675"/>
          </a:xfrm>
        </p:spPr>
        <p:txBody>
          <a:bodyPr/>
          <a:lstStyle/>
          <a:p>
            <a:r>
              <a:rPr lang="en-US" sz="3200" cap="small" dirty="0" smtClean="0">
                <a:effectLst>
                  <a:outerShdw blurRad="38100" dist="38100" dir="2700000" algn="tl">
                    <a:srgbClr val="000000">
                      <a:alpha val="43137"/>
                    </a:srgbClr>
                  </a:outerShdw>
                </a:effectLst>
                <a:latin typeface="Tahoma" pitchFamily="34" charset="0"/>
                <a:cs typeface="Tahoma" pitchFamily="34" charset="0"/>
              </a:rPr>
              <a:t>Opportunities for </a:t>
            </a:r>
            <a:r>
              <a:rPr lang="en-US" sz="3200" cap="small" dirty="0" smtClean="0">
                <a:effectLst>
                  <a:outerShdw blurRad="38100" dist="38100" dir="2700000" algn="tl">
                    <a:srgbClr val="000000">
                      <a:alpha val="43137"/>
                    </a:srgbClr>
                  </a:outerShdw>
                </a:effectLst>
                <a:latin typeface="Tahoma" pitchFamily="34" charset="0"/>
                <a:cs typeface="Tahoma" pitchFamily="34" charset="0"/>
              </a:rPr>
              <a:t>Tribal Health Programs</a:t>
            </a:r>
            <a:endParaRPr lang="en-US" sz="3200" cap="small" dirty="0">
              <a:effectLst>
                <a:outerShdw blurRad="38100" dist="38100" dir="2700000" algn="tl">
                  <a:srgbClr val="000000">
                    <a:alpha val="43137"/>
                  </a:srgbClr>
                </a:outerShdw>
              </a:effectLst>
              <a:latin typeface="Tahoma" pitchFamily="34" charset="0"/>
              <a:cs typeface="Tahoma" pitchFamily="34" charset="0"/>
            </a:endParaRPr>
          </a:p>
        </p:txBody>
      </p:sp>
      <p:sp>
        <p:nvSpPr>
          <p:cNvPr id="3" name="Content Placeholder 2"/>
          <p:cNvSpPr>
            <a:spLocks noGrp="1"/>
          </p:cNvSpPr>
          <p:nvPr>
            <p:ph idx="1"/>
          </p:nvPr>
        </p:nvSpPr>
        <p:spPr>
          <a:xfrm>
            <a:off x="457200" y="2133600"/>
            <a:ext cx="8229600" cy="4114800"/>
          </a:xfrm>
        </p:spPr>
        <p:txBody>
          <a:bodyPr/>
          <a:lstStyle/>
          <a:p>
            <a:r>
              <a:rPr lang="en-US" sz="2000" dirty="0" smtClean="0">
                <a:latin typeface="Tahoma" pitchFamily="34" charset="0"/>
                <a:cs typeface="Tahoma" pitchFamily="34" charset="0"/>
              </a:rPr>
              <a:t>A Tribe may elect to purchase insurance for IHS beneficiaries who do not have another form of insurance.  </a:t>
            </a:r>
            <a:endParaRPr lang="en-US" sz="800" dirty="0" smtClean="0">
              <a:latin typeface="Tahoma" pitchFamily="34" charset="0"/>
              <a:cs typeface="Tahoma" pitchFamily="34" charset="0"/>
            </a:endParaRPr>
          </a:p>
          <a:p>
            <a:pPr lvl="1">
              <a:buFont typeface="Wingdings" pitchFamily="2" charset="2"/>
              <a:buChar char="Ø"/>
            </a:pPr>
            <a:r>
              <a:rPr lang="en-US" sz="2000" dirty="0" smtClean="0">
                <a:latin typeface="Tahoma" pitchFamily="34" charset="0"/>
                <a:cs typeface="Tahoma" pitchFamily="34" charset="0"/>
              </a:rPr>
              <a:t>Many Indians </a:t>
            </a:r>
            <a:r>
              <a:rPr lang="en-US" sz="2000" dirty="0" smtClean="0">
                <a:latin typeface="Tahoma" pitchFamily="34" charset="0"/>
                <a:cs typeface="Tahoma" pitchFamily="34" charset="0"/>
              </a:rPr>
              <a:t>are </a:t>
            </a:r>
            <a:r>
              <a:rPr lang="en-US" sz="2000" dirty="0" smtClean="0">
                <a:latin typeface="Tahoma" pitchFamily="34" charset="0"/>
                <a:cs typeface="Tahoma" pitchFamily="34" charset="0"/>
              </a:rPr>
              <a:t>eligible for the low-income subsidies that are available only through Marketplaces</a:t>
            </a:r>
          </a:p>
          <a:p>
            <a:pPr lvl="1">
              <a:buFont typeface="Wingdings" pitchFamily="2" charset="2"/>
              <a:buChar char="Ø"/>
            </a:pPr>
            <a:r>
              <a:rPr lang="en-US" sz="2000" dirty="0" smtClean="0">
                <a:latin typeface="Tahoma" pitchFamily="34" charset="0"/>
                <a:cs typeface="Tahoma" pitchFamily="34" charset="0"/>
              </a:rPr>
              <a:t>Tribe may elect to pay all or part of the unsubsidized part of the premium for its beneficiaries.  No tax penalty to beneficiary.</a:t>
            </a:r>
          </a:p>
          <a:p>
            <a:pPr lvl="1"/>
            <a:endParaRPr lang="en-US" sz="800" dirty="0" smtClean="0">
              <a:latin typeface="Tahoma" pitchFamily="34" charset="0"/>
              <a:cs typeface="Tahoma" pitchFamily="34" charset="0"/>
            </a:endParaRPr>
          </a:p>
          <a:p>
            <a:r>
              <a:rPr lang="en-US" sz="2000" dirty="0" smtClean="0">
                <a:latin typeface="Tahoma" pitchFamily="34" charset="0"/>
                <a:cs typeface="Tahoma" pitchFamily="34" charset="0"/>
              </a:rPr>
              <a:t>Coverage will provide new revenue for Indian Health Programs</a:t>
            </a:r>
          </a:p>
          <a:p>
            <a:endParaRPr lang="en-US" sz="800" dirty="0" smtClean="0">
              <a:latin typeface="Tahoma" pitchFamily="34" charset="0"/>
              <a:cs typeface="Tahoma" pitchFamily="34" charset="0"/>
            </a:endParaRPr>
          </a:p>
          <a:p>
            <a:pPr lvl="1">
              <a:buFont typeface="Wingdings" pitchFamily="2" charset="2"/>
              <a:buChar char="Ø"/>
            </a:pPr>
            <a:r>
              <a:rPr lang="en-US" sz="2000" dirty="0" smtClean="0">
                <a:latin typeface="Tahoma" pitchFamily="34" charset="0"/>
                <a:cs typeface="Tahoma" pitchFamily="34" charset="0"/>
              </a:rPr>
              <a:t>Allow billing of insurance for the Indian Health Program services</a:t>
            </a:r>
          </a:p>
          <a:p>
            <a:pPr lvl="1">
              <a:buFont typeface="Wingdings" pitchFamily="2" charset="2"/>
              <a:buChar char="Ø"/>
            </a:pPr>
            <a:r>
              <a:rPr lang="en-US" sz="2000" dirty="0" smtClean="0">
                <a:latin typeface="Tahoma" pitchFamily="34" charset="0"/>
                <a:cs typeface="Tahoma" pitchFamily="34" charset="0"/>
              </a:rPr>
              <a:t>Reduce Contract Health Services expenditures by allowing billing of insurance plans for services supplied by CHS providers </a:t>
            </a:r>
          </a:p>
          <a:p>
            <a:endParaRPr lang="en-US" dirty="0">
              <a:latin typeface="Tahoma" pitchFamily="34" charset="0"/>
              <a:cs typeface="Tahoma" pitchFamily="34" charset="0"/>
            </a:endParaRPr>
          </a:p>
        </p:txBody>
      </p:sp>
    </p:spTree>
    <p:extLst>
      <p:ext uri="{BB962C8B-B14F-4D97-AF65-F5344CB8AC3E}">
        <p14:creationId xmlns:p14="http://schemas.microsoft.com/office/powerpoint/2010/main" val="17810932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6800"/>
          </a:xfrm>
        </p:spPr>
        <p:txBody>
          <a:bodyPr/>
          <a:lstStyle/>
          <a:p>
            <a:r>
              <a:rPr lang="en-US" sz="3200" cap="small" dirty="0" smtClean="0">
                <a:effectLst>
                  <a:outerShdw blurRad="38100" dist="38100" dir="2700000" algn="tl">
                    <a:srgbClr val="000000">
                      <a:alpha val="43137"/>
                    </a:srgbClr>
                  </a:outerShdw>
                </a:effectLst>
                <a:latin typeface="Tahoma" pitchFamily="34" charset="0"/>
                <a:cs typeface="Tahoma" pitchFamily="34" charset="0"/>
              </a:rPr>
              <a:t>How Much Does Insurance Cost for Those Eligible for Federal Subsidies?</a:t>
            </a:r>
            <a:endParaRPr lang="en-US" sz="3200" cap="small" dirty="0">
              <a:effectLst>
                <a:outerShdw blurRad="38100" dist="38100" dir="2700000" algn="tl">
                  <a:srgbClr val="000000">
                    <a:alpha val="43137"/>
                  </a:srgbClr>
                </a:outerShdw>
              </a:effectLst>
              <a:latin typeface="Tahoma" pitchFamily="34" charset="0"/>
              <a:cs typeface="Tahoma" pitchFamily="34" charset="0"/>
            </a:endParaRPr>
          </a:p>
        </p:txBody>
      </p:sp>
      <p:sp>
        <p:nvSpPr>
          <p:cNvPr id="3" name="Content Placeholder 2"/>
          <p:cNvSpPr>
            <a:spLocks noGrp="1"/>
          </p:cNvSpPr>
          <p:nvPr>
            <p:ph idx="1"/>
          </p:nvPr>
        </p:nvSpPr>
        <p:spPr>
          <a:xfrm>
            <a:off x="457200" y="1981200"/>
            <a:ext cx="8229600" cy="4267200"/>
          </a:xfrm>
        </p:spPr>
        <p:txBody>
          <a:bodyPr/>
          <a:lstStyle/>
          <a:p>
            <a:endParaRPr lang="en-US" sz="800" u="sng" dirty="0" smtClean="0">
              <a:latin typeface="Tahoma" pitchFamily="34" charset="0"/>
              <a:cs typeface="Tahoma" pitchFamily="34" charset="0"/>
            </a:endParaRPr>
          </a:p>
          <a:p>
            <a:pPr>
              <a:buNone/>
            </a:pPr>
            <a:endParaRPr lang="en-US" sz="2000" dirty="0" smtClean="0">
              <a:latin typeface="Tahoma" pitchFamily="34" charset="0"/>
              <a:cs typeface="Tahoma" pitchFamily="34" charset="0"/>
            </a:endParaRPr>
          </a:p>
        </p:txBody>
      </p:sp>
      <p:graphicFrame>
        <p:nvGraphicFramePr>
          <p:cNvPr id="5" name="Content Placeholder 3"/>
          <p:cNvGraphicFramePr>
            <a:graphicFrameLocks/>
          </p:cNvGraphicFramePr>
          <p:nvPr/>
        </p:nvGraphicFramePr>
        <p:xfrm>
          <a:off x="304800" y="2438400"/>
          <a:ext cx="8229600" cy="2672082"/>
        </p:xfrm>
        <a:graphic>
          <a:graphicData uri="http://schemas.openxmlformats.org/drawingml/2006/table">
            <a:tbl>
              <a:tblPr firstRow="1" bandRow="1">
                <a:tableStyleId>{5C22544A-7EE6-4342-B048-85BDC9FD1C3A}</a:tableStyleId>
              </a:tblPr>
              <a:tblGrid>
                <a:gridCol w="4114800"/>
                <a:gridCol w="4114800"/>
              </a:tblGrid>
              <a:tr h="381726">
                <a:tc>
                  <a:txBody>
                    <a:bodyPr/>
                    <a:lstStyle/>
                    <a:p>
                      <a:pPr marL="0" marR="0" algn="ctr">
                        <a:spcBef>
                          <a:spcPts val="0"/>
                        </a:spcBef>
                        <a:spcAft>
                          <a:spcPts val="0"/>
                        </a:spcAft>
                      </a:pPr>
                      <a:r>
                        <a:rPr lang="en-US" sz="1800" dirty="0">
                          <a:latin typeface="Times New Roman"/>
                          <a:ea typeface="Calibri"/>
                        </a:rPr>
                        <a:t>Income Level</a:t>
                      </a:r>
                    </a:p>
                  </a:txBody>
                  <a:tcPr marL="68580" marR="68580" marT="0" marB="0"/>
                </a:tc>
                <a:tc>
                  <a:txBody>
                    <a:bodyPr/>
                    <a:lstStyle/>
                    <a:p>
                      <a:pPr marL="0" marR="0" algn="ctr">
                        <a:spcBef>
                          <a:spcPts val="0"/>
                        </a:spcBef>
                        <a:spcAft>
                          <a:spcPts val="0"/>
                        </a:spcAft>
                      </a:pPr>
                      <a:r>
                        <a:rPr lang="en-US" sz="1800" dirty="0">
                          <a:latin typeface="Times New Roman"/>
                          <a:ea typeface="Calibri"/>
                        </a:rPr>
                        <a:t>Premium as a Percent of Income</a:t>
                      </a:r>
                    </a:p>
                  </a:txBody>
                  <a:tcPr marL="68580" marR="68580" marT="0" marB="0"/>
                </a:tc>
              </a:tr>
              <a:tr h="381726">
                <a:tc>
                  <a:txBody>
                    <a:bodyPr/>
                    <a:lstStyle/>
                    <a:p>
                      <a:pPr marL="0" marR="0" algn="ctr">
                        <a:spcBef>
                          <a:spcPts val="0"/>
                        </a:spcBef>
                        <a:spcAft>
                          <a:spcPts val="0"/>
                        </a:spcAft>
                      </a:pPr>
                      <a:r>
                        <a:rPr lang="en-US" sz="1800" dirty="0">
                          <a:latin typeface="Times New Roman"/>
                          <a:ea typeface="Calibri"/>
                        </a:rPr>
                        <a:t>Up to 133% FPL</a:t>
                      </a:r>
                    </a:p>
                  </a:txBody>
                  <a:tcPr marL="68580" marR="68580" marT="0" marB="0"/>
                </a:tc>
                <a:tc>
                  <a:txBody>
                    <a:bodyPr/>
                    <a:lstStyle/>
                    <a:p>
                      <a:pPr marL="0" marR="0" algn="ctr">
                        <a:spcBef>
                          <a:spcPts val="0"/>
                        </a:spcBef>
                        <a:spcAft>
                          <a:spcPts val="0"/>
                        </a:spcAft>
                      </a:pPr>
                      <a:r>
                        <a:rPr lang="en-US" sz="1800" dirty="0">
                          <a:latin typeface="Times New Roman"/>
                          <a:ea typeface="Calibri"/>
                        </a:rPr>
                        <a:t>2% of income</a:t>
                      </a:r>
                    </a:p>
                  </a:txBody>
                  <a:tcPr marL="68580" marR="68580" marT="0" marB="0"/>
                </a:tc>
              </a:tr>
              <a:tr h="381726">
                <a:tc>
                  <a:txBody>
                    <a:bodyPr/>
                    <a:lstStyle/>
                    <a:p>
                      <a:pPr marL="0" marR="0" algn="ctr">
                        <a:spcBef>
                          <a:spcPts val="0"/>
                        </a:spcBef>
                        <a:spcAft>
                          <a:spcPts val="0"/>
                        </a:spcAft>
                      </a:pPr>
                      <a:r>
                        <a:rPr lang="en-US" sz="1800" dirty="0">
                          <a:latin typeface="Times New Roman"/>
                          <a:ea typeface="Calibri"/>
                        </a:rPr>
                        <a:t>133 - 150% FPL</a:t>
                      </a:r>
                    </a:p>
                  </a:txBody>
                  <a:tcPr marL="68580" marR="68580" marT="0" marB="0"/>
                </a:tc>
                <a:tc>
                  <a:txBody>
                    <a:bodyPr/>
                    <a:lstStyle/>
                    <a:p>
                      <a:pPr marL="0" marR="0" algn="ctr">
                        <a:spcBef>
                          <a:spcPts val="0"/>
                        </a:spcBef>
                        <a:spcAft>
                          <a:spcPts val="0"/>
                        </a:spcAft>
                      </a:pPr>
                      <a:r>
                        <a:rPr lang="en-US" sz="1800" dirty="0">
                          <a:latin typeface="Times New Roman"/>
                          <a:ea typeface="Calibri"/>
                        </a:rPr>
                        <a:t>3 – 4% of income</a:t>
                      </a:r>
                    </a:p>
                  </a:txBody>
                  <a:tcPr marL="68580" marR="68580" marT="0" marB="0"/>
                </a:tc>
              </a:tr>
              <a:tr h="381726">
                <a:tc>
                  <a:txBody>
                    <a:bodyPr/>
                    <a:lstStyle/>
                    <a:p>
                      <a:pPr marL="0" marR="0" algn="ctr">
                        <a:spcBef>
                          <a:spcPts val="0"/>
                        </a:spcBef>
                        <a:spcAft>
                          <a:spcPts val="0"/>
                        </a:spcAft>
                      </a:pPr>
                      <a:r>
                        <a:rPr lang="en-US" sz="1800" dirty="0">
                          <a:latin typeface="Times New Roman"/>
                          <a:ea typeface="Calibri"/>
                        </a:rPr>
                        <a:t>150 – 200% FPL</a:t>
                      </a:r>
                    </a:p>
                  </a:txBody>
                  <a:tcPr marL="68580" marR="68580" marT="0" marB="0"/>
                </a:tc>
                <a:tc>
                  <a:txBody>
                    <a:bodyPr/>
                    <a:lstStyle/>
                    <a:p>
                      <a:pPr marL="0" marR="0" algn="ctr">
                        <a:spcBef>
                          <a:spcPts val="0"/>
                        </a:spcBef>
                        <a:spcAft>
                          <a:spcPts val="0"/>
                        </a:spcAft>
                      </a:pPr>
                      <a:r>
                        <a:rPr lang="en-US" sz="1800" dirty="0">
                          <a:latin typeface="Times New Roman"/>
                          <a:ea typeface="Calibri"/>
                        </a:rPr>
                        <a:t>4 – 6.3% of income</a:t>
                      </a:r>
                    </a:p>
                  </a:txBody>
                  <a:tcPr marL="68580" marR="68580" marT="0" marB="0"/>
                </a:tc>
              </a:tr>
              <a:tr h="381726">
                <a:tc>
                  <a:txBody>
                    <a:bodyPr/>
                    <a:lstStyle/>
                    <a:p>
                      <a:pPr marL="0" marR="0" algn="ctr">
                        <a:spcBef>
                          <a:spcPts val="0"/>
                        </a:spcBef>
                        <a:spcAft>
                          <a:spcPts val="0"/>
                        </a:spcAft>
                      </a:pPr>
                      <a:r>
                        <a:rPr lang="en-US" sz="1800" dirty="0">
                          <a:latin typeface="Times New Roman"/>
                          <a:ea typeface="Calibri"/>
                        </a:rPr>
                        <a:t>200 – 250% FPL</a:t>
                      </a:r>
                    </a:p>
                  </a:txBody>
                  <a:tcPr marL="68580" marR="68580" marT="0" marB="0"/>
                </a:tc>
                <a:tc>
                  <a:txBody>
                    <a:bodyPr/>
                    <a:lstStyle/>
                    <a:p>
                      <a:pPr marL="0" marR="0" algn="ctr">
                        <a:spcBef>
                          <a:spcPts val="0"/>
                        </a:spcBef>
                        <a:spcAft>
                          <a:spcPts val="0"/>
                        </a:spcAft>
                      </a:pPr>
                      <a:r>
                        <a:rPr lang="en-US" sz="1800" dirty="0">
                          <a:latin typeface="Times New Roman"/>
                          <a:ea typeface="Calibri"/>
                        </a:rPr>
                        <a:t>6.3 – 8.05% of income</a:t>
                      </a:r>
                    </a:p>
                  </a:txBody>
                  <a:tcPr marL="68580" marR="68580" marT="0" marB="0"/>
                </a:tc>
              </a:tr>
              <a:tr h="381726">
                <a:tc>
                  <a:txBody>
                    <a:bodyPr/>
                    <a:lstStyle/>
                    <a:p>
                      <a:pPr marL="0" marR="0" algn="ctr">
                        <a:spcBef>
                          <a:spcPts val="0"/>
                        </a:spcBef>
                        <a:spcAft>
                          <a:spcPts val="0"/>
                        </a:spcAft>
                      </a:pPr>
                      <a:r>
                        <a:rPr lang="en-US" sz="1800" dirty="0">
                          <a:latin typeface="Times New Roman"/>
                          <a:ea typeface="Calibri"/>
                        </a:rPr>
                        <a:t>250 – 300% FPL</a:t>
                      </a:r>
                    </a:p>
                  </a:txBody>
                  <a:tcPr marL="68580" marR="68580" marT="0" marB="0"/>
                </a:tc>
                <a:tc>
                  <a:txBody>
                    <a:bodyPr/>
                    <a:lstStyle/>
                    <a:p>
                      <a:pPr marL="0" marR="0" algn="ctr">
                        <a:spcBef>
                          <a:spcPts val="0"/>
                        </a:spcBef>
                        <a:spcAft>
                          <a:spcPts val="0"/>
                        </a:spcAft>
                      </a:pPr>
                      <a:r>
                        <a:rPr lang="en-US" sz="1800" dirty="0">
                          <a:latin typeface="Times New Roman"/>
                          <a:ea typeface="Calibri"/>
                        </a:rPr>
                        <a:t>8.05 – 9.5% of income</a:t>
                      </a:r>
                    </a:p>
                  </a:txBody>
                  <a:tcPr marL="68580" marR="68580" marT="0" marB="0"/>
                </a:tc>
              </a:tr>
              <a:tr h="381726">
                <a:tc>
                  <a:txBody>
                    <a:bodyPr/>
                    <a:lstStyle/>
                    <a:p>
                      <a:pPr marL="0" marR="0" algn="ctr">
                        <a:spcBef>
                          <a:spcPts val="0"/>
                        </a:spcBef>
                        <a:spcAft>
                          <a:spcPts val="0"/>
                        </a:spcAft>
                      </a:pPr>
                      <a:r>
                        <a:rPr lang="en-US" sz="1800" dirty="0">
                          <a:latin typeface="Times New Roman"/>
                          <a:ea typeface="Calibri"/>
                        </a:rPr>
                        <a:t>300 – 400% FPL</a:t>
                      </a:r>
                    </a:p>
                  </a:txBody>
                  <a:tcPr marL="68580" marR="68580" marT="0" marB="0"/>
                </a:tc>
                <a:tc>
                  <a:txBody>
                    <a:bodyPr/>
                    <a:lstStyle/>
                    <a:p>
                      <a:pPr marL="0" marR="0" algn="ctr">
                        <a:spcBef>
                          <a:spcPts val="0"/>
                        </a:spcBef>
                        <a:spcAft>
                          <a:spcPts val="0"/>
                        </a:spcAft>
                      </a:pPr>
                      <a:r>
                        <a:rPr lang="en-US" sz="1800" dirty="0">
                          <a:latin typeface="Times New Roman"/>
                          <a:ea typeface="Calibri"/>
                        </a:rPr>
                        <a:t>9.5% of income</a:t>
                      </a:r>
                    </a:p>
                  </a:txBody>
                  <a:tcPr marL="68580" marR="68580" marT="0" marB="0"/>
                </a:tc>
              </a:tr>
            </a:tbl>
          </a:graphicData>
        </a:graphic>
      </p:graphicFrame>
      <p:sp>
        <p:nvSpPr>
          <p:cNvPr id="6" name="TextBox 5"/>
          <p:cNvSpPr txBox="1"/>
          <p:nvPr/>
        </p:nvSpPr>
        <p:spPr>
          <a:xfrm>
            <a:off x="914400" y="5257800"/>
            <a:ext cx="7162800" cy="738664"/>
          </a:xfrm>
          <a:prstGeom prst="rect">
            <a:avLst/>
          </a:prstGeom>
          <a:noFill/>
        </p:spPr>
        <p:txBody>
          <a:bodyPr wrap="square" rtlCol="0">
            <a:spAutoFit/>
          </a:bodyPr>
          <a:lstStyle/>
          <a:p>
            <a:r>
              <a:rPr lang="en-US" sz="1400" dirty="0" smtClean="0"/>
              <a:t>Source:  Kaiser Family Foundation – Focus on Health Reform, July 2012, available at www.kff.org/healthreform/upload/7962-02.pdf </a:t>
            </a:r>
          </a:p>
          <a:p>
            <a:endParaRPr lang="en-US" sz="1400" dirty="0"/>
          </a:p>
        </p:txBody>
      </p:sp>
    </p:spTree>
    <p:extLst>
      <p:ext uri="{BB962C8B-B14F-4D97-AF65-F5344CB8AC3E}">
        <p14:creationId xmlns:p14="http://schemas.microsoft.com/office/powerpoint/2010/main" val="23330996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609600"/>
          </a:xfrm>
        </p:spPr>
        <p:txBody>
          <a:bodyPr/>
          <a:lstStyle/>
          <a:p>
            <a:r>
              <a:rPr lang="en-US" sz="2400" dirty="0" smtClean="0">
                <a:effectLst>
                  <a:outerShdw blurRad="38100" dist="38100" dir="2700000" algn="tl">
                    <a:srgbClr val="000000">
                      <a:alpha val="43137"/>
                    </a:srgbClr>
                  </a:outerShdw>
                </a:effectLst>
                <a:latin typeface="Tahoma" pitchFamily="34" charset="0"/>
                <a:cs typeface="Tahoma" pitchFamily="34" charset="0"/>
              </a:rPr>
              <a:t>Considerations in Designing a Premium Assistance Plan</a:t>
            </a:r>
            <a:endParaRPr lang="en-US" sz="2400" dirty="0">
              <a:effectLst>
                <a:outerShdw blurRad="38100" dist="38100" dir="2700000" algn="tl">
                  <a:srgbClr val="000000">
                    <a:alpha val="43137"/>
                  </a:srgbClr>
                </a:outerShdw>
              </a:effectLst>
              <a:latin typeface="Tahoma" pitchFamily="34" charset="0"/>
              <a:cs typeface="Tahoma" pitchFamily="34" charset="0"/>
            </a:endParaRPr>
          </a:p>
        </p:txBody>
      </p:sp>
      <p:sp>
        <p:nvSpPr>
          <p:cNvPr id="3" name="Content Placeholder 2"/>
          <p:cNvSpPr>
            <a:spLocks noGrp="1"/>
          </p:cNvSpPr>
          <p:nvPr>
            <p:ph idx="1"/>
          </p:nvPr>
        </p:nvSpPr>
        <p:spPr>
          <a:xfrm>
            <a:off x="228600" y="1600200"/>
            <a:ext cx="8458200" cy="4648200"/>
          </a:xfrm>
        </p:spPr>
        <p:txBody>
          <a:bodyPr/>
          <a:lstStyle/>
          <a:p>
            <a:r>
              <a:rPr lang="en-US" sz="2000" dirty="0" smtClean="0">
                <a:latin typeface="Tahoma" pitchFamily="34" charset="0"/>
                <a:cs typeface="Tahoma" pitchFamily="34" charset="0"/>
              </a:rPr>
              <a:t>Assess population with potential to access Exchange plan insurance</a:t>
            </a:r>
          </a:p>
          <a:p>
            <a:pPr lvl="1"/>
            <a:r>
              <a:rPr lang="en-US" sz="1800" dirty="0" smtClean="0">
                <a:latin typeface="Tahoma" pitchFamily="34" charset="0"/>
                <a:cs typeface="Tahoma" pitchFamily="34" charset="0"/>
              </a:rPr>
              <a:t>How many uninsured beneficiaries do you have?</a:t>
            </a:r>
          </a:p>
          <a:p>
            <a:pPr lvl="1"/>
            <a:r>
              <a:rPr lang="en-US" sz="1800" dirty="0" smtClean="0">
                <a:latin typeface="Tahoma" pitchFamily="34" charset="0"/>
                <a:cs typeface="Tahoma" pitchFamily="34" charset="0"/>
              </a:rPr>
              <a:t>How many uninsured beneficiaries would qualify for premium subsidies and/or cost sharing exemptions?</a:t>
            </a:r>
          </a:p>
          <a:p>
            <a:pPr lvl="1"/>
            <a:endParaRPr lang="en-US" sz="800" dirty="0" smtClean="0">
              <a:latin typeface="Tahoma" pitchFamily="34" charset="0"/>
              <a:cs typeface="Tahoma" pitchFamily="34" charset="0"/>
            </a:endParaRPr>
          </a:p>
          <a:p>
            <a:r>
              <a:rPr lang="en-US" sz="2000" dirty="0" smtClean="0">
                <a:latin typeface="Tahoma" pitchFamily="34" charset="0"/>
                <a:cs typeface="Tahoma" pitchFamily="34" charset="0"/>
              </a:rPr>
              <a:t>Determine whether the </a:t>
            </a:r>
            <a:r>
              <a:rPr lang="en-US" sz="2000" dirty="0" smtClean="0">
                <a:latin typeface="Tahoma" pitchFamily="34" charset="0"/>
                <a:cs typeface="Tahoma" pitchFamily="34" charset="0"/>
              </a:rPr>
              <a:t>Tribe </a:t>
            </a:r>
            <a:r>
              <a:rPr lang="en-US" sz="2000" dirty="0" smtClean="0">
                <a:latin typeface="Tahoma" pitchFamily="34" charset="0"/>
                <a:cs typeface="Tahoma" pitchFamily="34" charset="0"/>
              </a:rPr>
              <a:t>would be willing to pay the unsubsidized portion of plan premiums for </a:t>
            </a:r>
            <a:r>
              <a:rPr lang="en-US" sz="2000" dirty="0" smtClean="0">
                <a:latin typeface="Tahoma" pitchFamily="34" charset="0"/>
                <a:cs typeface="Tahoma" pitchFamily="34" charset="0"/>
              </a:rPr>
              <a:t>some of all of its </a:t>
            </a:r>
            <a:r>
              <a:rPr lang="en-US" sz="2000" dirty="0" smtClean="0">
                <a:latin typeface="Tahoma" pitchFamily="34" charset="0"/>
                <a:cs typeface="Tahoma" pitchFamily="34" charset="0"/>
              </a:rPr>
              <a:t>uninsured IHS beneficiaries</a:t>
            </a:r>
          </a:p>
          <a:p>
            <a:pPr lvl="1"/>
            <a:r>
              <a:rPr lang="en-US" sz="1800" dirty="0" smtClean="0">
                <a:latin typeface="Tahoma" pitchFamily="34" charset="0"/>
                <a:cs typeface="Tahoma" pitchFamily="34" charset="0"/>
              </a:rPr>
              <a:t>Tribe may use financial need as an eligibility criteria, but is not required to.  Tribe may set other eligibility criteria.</a:t>
            </a:r>
            <a:endParaRPr lang="en-US" sz="1800" dirty="0" smtClean="0">
              <a:latin typeface="Tahoma" pitchFamily="34" charset="0"/>
              <a:cs typeface="Tahoma" pitchFamily="34" charset="0"/>
            </a:endParaRPr>
          </a:p>
          <a:p>
            <a:pPr lvl="1"/>
            <a:r>
              <a:rPr lang="en-US" sz="1800" dirty="0" smtClean="0">
                <a:latin typeface="Tahoma" pitchFamily="34" charset="0"/>
                <a:cs typeface="Tahoma" pitchFamily="34" charset="0"/>
              </a:rPr>
              <a:t>Bronze plans have the lowest premiums but the highest cost-sharing.  Because AI/ANs are exempt from cost-sharing, the bronze plans may offer significantly lower cost coverage for AI/ANs but offer the same benefits</a:t>
            </a:r>
            <a:r>
              <a:rPr lang="en-US" sz="1800" dirty="0" smtClean="0">
                <a:latin typeface="Tahoma" pitchFamily="34" charset="0"/>
                <a:cs typeface="Tahoma" pitchFamily="34" charset="0"/>
              </a:rPr>
              <a:t>.</a:t>
            </a:r>
            <a:endParaRPr lang="en-US" sz="1800" dirty="0" smtClean="0">
              <a:latin typeface="Tahoma" pitchFamily="34" charset="0"/>
              <a:cs typeface="Tahoma" pitchFamily="34" charset="0"/>
            </a:endParaRPr>
          </a:p>
          <a:p>
            <a:pPr lvl="1"/>
            <a:endParaRPr lang="en-US" sz="800" u="sng" dirty="0" smtClean="0">
              <a:latin typeface="Tahoma" pitchFamily="34" charset="0"/>
              <a:cs typeface="Tahoma" pitchFamily="34" charset="0"/>
            </a:endParaRPr>
          </a:p>
          <a:p>
            <a:pPr lvl="1">
              <a:buNone/>
            </a:pPr>
            <a:endParaRPr lang="en-US" sz="1600" dirty="0" smtClean="0"/>
          </a:p>
          <a:p>
            <a:pPr lvl="1">
              <a:buNone/>
            </a:pPr>
            <a:endParaRPr lang="en-US" sz="1600" dirty="0" smtClean="0"/>
          </a:p>
          <a:p>
            <a:pPr lvl="1">
              <a:buNone/>
            </a:pPr>
            <a:endParaRPr lang="en-US" sz="1600" dirty="0" smtClean="0"/>
          </a:p>
          <a:p>
            <a:pPr>
              <a:buNone/>
            </a:pPr>
            <a:r>
              <a:rPr lang="en-US" dirty="0" smtClean="0"/>
              <a:t>	</a:t>
            </a:r>
            <a:endParaRPr lang="en-US" dirty="0"/>
          </a:p>
        </p:txBody>
      </p:sp>
    </p:spTree>
    <p:extLst>
      <p:ext uri="{BB962C8B-B14F-4D97-AF65-F5344CB8AC3E}">
        <p14:creationId xmlns:p14="http://schemas.microsoft.com/office/powerpoint/2010/main" val="30568907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1143000"/>
            <a:ext cx="8229600" cy="990600"/>
          </a:xfrm>
        </p:spPr>
        <p:txBody>
          <a:bodyPr/>
          <a:lstStyle/>
          <a:p>
            <a:r>
              <a:rPr lang="en-US" sz="3200" cap="small"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Tribal Member Employee Considerations</a:t>
            </a:r>
            <a:endParaRPr lang="en-US" sz="2800" cap="small"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
        <p:nvSpPr>
          <p:cNvPr id="4099" name="Rectangle 3"/>
          <p:cNvSpPr>
            <a:spLocks noGrp="1" noChangeArrowheads="1"/>
          </p:cNvSpPr>
          <p:nvPr>
            <p:ph type="body" idx="1"/>
          </p:nvPr>
        </p:nvSpPr>
        <p:spPr>
          <a:xfrm>
            <a:off x="457200" y="2438400"/>
            <a:ext cx="8229600" cy="3810000"/>
          </a:xfrm>
        </p:spPr>
        <p:txBody>
          <a:bodyPr/>
          <a:lstStyle/>
          <a:p>
            <a:endParaRPr lang="en-US" sz="1800" dirty="0" smtClean="0"/>
          </a:p>
          <a:p>
            <a:endParaRPr lang="en-US" dirty="0" smtClean="0"/>
          </a:p>
          <a:p>
            <a:endParaRPr lang="en-US" dirty="0" smtClean="0"/>
          </a:p>
          <a:p>
            <a:endParaRPr lang="en-US" dirty="0" smtClean="0"/>
          </a:p>
        </p:txBody>
      </p:sp>
      <p:sp>
        <p:nvSpPr>
          <p:cNvPr id="5" name="Content Placeholder 2"/>
          <p:cNvSpPr txBox="1">
            <a:spLocks/>
          </p:cNvSpPr>
          <p:nvPr/>
        </p:nvSpPr>
        <p:spPr bwMode="auto">
          <a:xfrm>
            <a:off x="457200" y="2133600"/>
            <a:ext cx="82296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7663" marR="0" lvl="0" indent="-347663"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defRPr/>
            </a:pPr>
            <a:r>
              <a:rPr lang="en-US" sz="2400" kern="0" dirty="0" smtClean="0">
                <a:latin typeface="Tahoma" panose="020B0604030504040204" pitchFamily="34" charset="0"/>
                <a:ea typeface="Tahoma" panose="020B0604030504040204" pitchFamily="34" charset="0"/>
                <a:cs typeface="Tahoma" panose="020B0604030504040204" pitchFamily="34" charset="0"/>
              </a:rPr>
              <a:t>The employer </a:t>
            </a:r>
            <a:r>
              <a:rPr lang="en-US" sz="2400" kern="0" dirty="0" smtClean="0">
                <a:latin typeface="Tahoma" panose="020B0604030504040204" pitchFamily="34" charset="0"/>
                <a:ea typeface="Tahoma" panose="020B0604030504040204" pitchFamily="34" charset="0"/>
                <a:cs typeface="Tahoma" panose="020B0604030504040204" pitchFamily="34" charset="0"/>
              </a:rPr>
              <a:t>mandate requires Tribal governments to offer coverage to members who are employed by the Tribe because they are </a:t>
            </a:r>
            <a:r>
              <a:rPr lang="en-US" sz="2400" kern="0" dirty="0" smtClean="0">
                <a:latin typeface="Tahoma" panose="020B0604030504040204" pitchFamily="34" charset="0"/>
                <a:ea typeface="Tahoma" panose="020B0604030504040204" pitchFamily="34" charset="0"/>
                <a:cs typeface="Tahoma" panose="020B0604030504040204" pitchFamily="34" charset="0"/>
              </a:rPr>
              <a:t>employees.</a:t>
            </a:r>
          </a:p>
          <a:p>
            <a:pPr marL="347663" marR="0" lvl="0" indent="-347663"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defRPr/>
            </a:pPr>
            <a:r>
              <a:rPr lang="en-US" sz="2400" kern="0" dirty="0" smtClean="0">
                <a:latin typeface="Tahoma" panose="020B0604030504040204" pitchFamily="34" charset="0"/>
                <a:ea typeface="Tahoma" panose="020B0604030504040204" pitchFamily="34" charset="0"/>
                <a:cs typeface="Tahoma" panose="020B0604030504040204" pitchFamily="34" charset="0"/>
              </a:rPr>
              <a:t>An offer of qualifying employer coverage by a Tribe to a tribal member will disqualify the tribal member from taking advantage of the subsidies on the Exchange.</a:t>
            </a:r>
          </a:p>
          <a:p>
            <a:pPr marL="347663" marR="0" lvl="0" indent="-347663"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defRPr/>
            </a:pPr>
            <a:r>
              <a:rPr lang="en-US" sz="2400" kern="0" dirty="0" smtClean="0">
                <a:latin typeface="Tahoma" panose="020B0604030504040204" pitchFamily="34" charset="0"/>
                <a:ea typeface="Tahoma" panose="020B0604030504040204" pitchFamily="34" charset="0"/>
                <a:cs typeface="Tahoma" panose="020B0604030504040204" pitchFamily="34" charset="0"/>
              </a:rPr>
              <a:t>Care must be taken in designing a premium assistance program with regard to tribal member employees.</a:t>
            </a:r>
            <a:endParaRPr lang="en-US" sz="2400" kern="0" dirty="0" smtClean="0">
              <a:latin typeface="Tahoma" panose="020B0604030504040204" pitchFamily="34" charset="0"/>
              <a:ea typeface="Tahoma" panose="020B0604030504040204" pitchFamily="34" charset="0"/>
              <a:cs typeface="Tahoma" panose="020B0604030504040204" pitchFamily="34" charset="0"/>
            </a:endParaRPr>
          </a:p>
          <a:p>
            <a:pPr marL="347663" marR="0" lvl="0" indent="-347663"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defRPr/>
            </a:pPr>
            <a:endParaRPr lang="en-US" sz="2400" b="1" kern="0" dirty="0" smtClean="0">
              <a:latin typeface="Calibri" panose="020F0502020204030204" pitchFamily="34" charset="0"/>
              <a:cs typeface="Tahoma" pitchFamily="34" charset="0"/>
            </a:endParaRPr>
          </a:p>
          <a:p>
            <a:pPr marR="0" lvl="0" algn="l" defTabSz="914400" rtl="0" eaLnBrk="1" fontAlgn="base" latinLnBrk="0" hangingPunct="1">
              <a:lnSpc>
                <a:spcPct val="100000"/>
              </a:lnSpc>
              <a:spcBef>
                <a:spcPct val="20000"/>
              </a:spcBef>
              <a:spcAft>
                <a:spcPct val="0"/>
              </a:spcAft>
              <a:buClrTx/>
              <a:buSzTx/>
              <a:tabLst/>
              <a:defRPr/>
            </a:pPr>
            <a:r>
              <a:rPr lang="en-US" sz="2400" kern="0" dirty="0" smtClean="0">
                <a:latin typeface="Tahoma" pitchFamily="34" charset="0"/>
                <a:cs typeface="Tahoma" pitchFamily="34" charset="0"/>
              </a:rPr>
              <a:t> </a:t>
            </a:r>
          </a:p>
        </p:txBody>
      </p:sp>
    </p:spTree>
    <p:extLst>
      <p:ext uri="{BB962C8B-B14F-4D97-AF65-F5344CB8AC3E}">
        <p14:creationId xmlns:p14="http://schemas.microsoft.com/office/powerpoint/2010/main" val="28163460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1143000"/>
            <a:ext cx="8229600" cy="990600"/>
          </a:xfrm>
        </p:spPr>
        <p:txBody>
          <a:bodyPr/>
          <a:lstStyle/>
          <a:p>
            <a:r>
              <a:rPr lang="en-US" sz="3200" cap="small"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Considerations in Implementing a Plan</a:t>
            </a:r>
            <a:endParaRPr lang="en-US" sz="2800" cap="small"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
        <p:nvSpPr>
          <p:cNvPr id="4099" name="Rectangle 3"/>
          <p:cNvSpPr>
            <a:spLocks noGrp="1" noChangeArrowheads="1"/>
          </p:cNvSpPr>
          <p:nvPr>
            <p:ph type="body" idx="1"/>
          </p:nvPr>
        </p:nvSpPr>
        <p:spPr>
          <a:xfrm>
            <a:off x="457200" y="2438400"/>
            <a:ext cx="8229600" cy="3810000"/>
          </a:xfrm>
        </p:spPr>
        <p:txBody>
          <a:bodyPr/>
          <a:lstStyle/>
          <a:p>
            <a:endParaRPr lang="en-US" sz="1800" dirty="0" smtClean="0"/>
          </a:p>
          <a:p>
            <a:endParaRPr lang="en-US" dirty="0" smtClean="0"/>
          </a:p>
          <a:p>
            <a:endParaRPr lang="en-US" dirty="0" smtClean="0"/>
          </a:p>
          <a:p>
            <a:endParaRPr lang="en-US" dirty="0" smtClean="0"/>
          </a:p>
        </p:txBody>
      </p:sp>
      <p:sp>
        <p:nvSpPr>
          <p:cNvPr id="5" name="Content Placeholder 2"/>
          <p:cNvSpPr txBox="1">
            <a:spLocks/>
          </p:cNvSpPr>
          <p:nvPr/>
        </p:nvSpPr>
        <p:spPr bwMode="auto">
          <a:xfrm>
            <a:off x="457200" y="2133600"/>
            <a:ext cx="82296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7663" marR="0" lvl="0" indent="-347663"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defRPr/>
            </a:pPr>
            <a:r>
              <a:rPr lang="en-US" sz="2400" kern="0" dirty="0" smtClean="0">
                <a:latin typeface="Tahoma" panose="020B0604030504040204" pitchFamily="34" charset="0"/>
                <a:ea typeface="Tahoma" panose="020B0604030504040204" pitchFamily="34" charset="0"/>
                <a:cs typeface="Tahoma" panose="020B0604030504040204" pitchFamily="34" charset="0"/>
              </a:rPr>
              <a:t>A CHS referral will be required in order to ensure there is no cost-sharing for an individual in a limited cost-sharing plan.  A referral is not necessarily a CHS authorization.</a:t>
            </a:r>
          </a:p>
          <a:p>
            <a:pPr marL="347663" marR="0" lvl="0" indent="-347663"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defRPr/>
            </a:pPr>
            <a:r>
              <a:rPr lang="en-US" sz="2400" kern="0" dirty="0" smtClean="0">
                <a:latin typeface="Tahoma" panose="020B0604030504040204" pitchFamily="34" charset="0"/>
                <a:ea typeface="Tahoma" panose="020B0604030504040204" pitchFamily="34" charset="0"/>
                <a:cs typeface="Tahoma" panose="020B0604030504040204" pitchFamily="34" charset="0"/>
              </a:rPr>
              <a:t>Plans have their own referral requirements.</a:t>
            </a:r>
          </a:p>
          <a:p>
            <a:pPr marL="347663" marR="0" lvl="0" indent="-347663"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defRPr/>
            </a:pPr>
            <a:r>
              <a:rPr lang="en-US" sz="2400" kern="0" dirty="0" smtClean="0">
                <a:latin typeface="Tahoma" panose="020B0604030504040204" pitchFamily="34" charset="0"/>
                <a:ea typeface="Tahoma" panose="020B0604030504040204" pitchFamily="34" charset="0"/>
                <a:cs typeface="Tahoma" panose="020B0604030504040204" pitchFamily="34" charset="0"/>
              </a:rPr>
              <a:t>Patients who see providers who are out of the plan’s network may be liable fo</a:t>
            </a:r>
            <a:r>
              <a:rPr lang="en-US" sz="2400" kern="0" dirty="0" smtClean="0">
                <a:latin typeface="Tahoma" panose="020B0604030504040204" pitchFamily="34" charset="0"/>
                <a:ea typeface="Tahoma" panose="020B0604030504040204" pitchFamily="34" charset="0"/>
                <a:cs typeface="Tahoma" panose="020B0604030504040204" pitchFamily="34" charset="0"/>
              </a:rPr>
              <a:t>r any uncovered charges if they do not have a valid CHS authorization for payment.</a:t>
            </a:r>
            <a:endParaRPr lang="en-US" sz="2400" kern="0" dirty="0" smtClean="0">
              <a:latin typeface="Tahoma" panose="020B0604030504040204" pitchFamily="34" charset="0"/>
              <a:ea typeface="Tahoma" panose="020B0604030504040204" pitchFamily="34" charset="0"/>
              <a:cs typeface="Tahoma" panose="020B0604030504040204" pitchFamily="34" charset="0"/>
            </a:endParaRPr>
          </a:p>
          <a:p>
            <a:pPr marL="347663" marR="0" lvl="0" indent="-347663"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defRPr/>
            </a:pPr>
            <a:endParaRPr lang="en-US" sz="2400" b="1" kern="0" dirty="0" smtClean="0">
              <a:latin typeface="Calibri" panose="020F0502020204030204" pitchFamily="34" charset="0"/>
              <a:cs typeface="Tahoma" pitchFamily="34" charset="0"/>
            </a:endParaRPr>
          </a:p>
          <a:p>
            <a:pPr marR="0" lvl="0" algn="l" defTabSz="914400" rtl="0" eaLnBrk="1" fontAlgn="base" latinLnBrk="0" hangingPunct="1">
              <a:lnSpc>
                <a:spcPct val="100000"/>
              </a:lnSpc>
              <a:spcBef>
                <a:spcPct val="20000"/>
              </a:spcBef>
              <a:spcAft>
                <a:spcPct val="0"/>
              </a:spcAft>
              <a:buClrTx/>
              <a:buSzTx/>
              <a:tabLst/>
              <a:defRPr/>
            </a:pPr>
            <a:r>
              <a:rPr lang="en-US" sz="2400" kern="0" dirty="0" smtClean="0">
                <a:latin typeface="Tahoma" pitchFamily="34" charset="0"/>
                <a:cs typeface="Tahoma" pitchFamily="34" charset="0"/>
              </a:rPr>
              <a:t> </a:t>
            </a:r>
          </a:p>
        </p:txBody>
      </p:sp>
    </p:spTree>
    <p:extLst>
      <p:ext uri="{BB962C8B-B14F-4D97-AF65-F5344CB8AC3E}">
        <p14:creationId xmlns:p14="http://schemas.microsoft.com/office/powerpoint/2010/main" val="13556814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4800600"/>
          </a:xfrm>
        </p:spPr>
        <p:txBody>
          <a:bodyPr/>
          <a:lstStyle/>
          <a:p>
            <a:pPr algn="l"/>
            <a:r>
              <a:rPr lang="en-US" sz="2000" b="1" dirty="0" smtClean="0">
                <a:latin typeface="Calibri" panose="020F0502020204030204" pitchFamily="34" charset="0"/>
              </a:rPr>
              <a:t/>
            </a:r>
            <a:br>
              <a:rPr lang="en-US" sz="2000" b="1" dirty="0" smtClean="0">
                <a:latin typeface="Calibri" panose="020F0502020204030204" pitchFamily="34" charset="0"/>
              </a:rPr>
            </a:br>
            <a:r>
              <a:rPr lang="en-US" sz="2000" b="1" dirty="0">
                <a:latin typeface="Calibri" panose="020F0502020204030204" pitchFamily="34" charset="0"/>
              </a:rPr>
              <a:t/>
            </a:r>
            <a:br>
              <a:rPr lang="en-US" sz="2000" b="1" dirty="0">
                <a:latin typeface="Calibri" panose="020F0502020204030204" pitchFamily="34" charset="0"/>
              </a:rPr>
            </a:br>
            <a:r>
              <a:rPr lang="en-US" sz="2000" b="1" dirty="0" smtClean="0">
                <a:latin typeface="Calibri" panose="020F0502020204030204" pitchFamily="34" charset="0"/>
              </a:rPr>
              <a:t>			</a:t>
            </a:r>
            <a:br>
              <a:rPr lang="en-US" sz="2000" b="1" dirty="0" smtClean="0">
                <a:latin typeface="Calibri" panose="020F0502020204030204" pitchFamily="34" charset="0"/>
              </a:rPr>
            </a:br>
            <a:r>
              <a:rPr lang="en-US" sz="2000" b="1" dirty="0">
                <a:latin typeface="Calibri" panose="020F0502020204030204" pitchFamily="34" charset="0"/>
              </a:rPr>
              <a:t>	</a:t>
            </a:r>
            <a:r>
              <a:rPr lang="en-US" sz="2000" b="1" dirty="0" smtClean="0">
                <a:latin typeface="Calibri" panose="020F0502020204030204" pitchFamily="34" charset="0"/>
              </a:rPr>
              <a:t>		</a:t>
            </a:r>
            <a:r>
              <a:rPr lang="en-US" dirty="0" smtClean="0">
                <a:latin typeface="Tahoma" panose="020B0604030504040204" pitchFamily="34" charset="0"/>
                <a:ea typeface="Tahoma" panose="020B0604030504040204" pitchFamily="34" charset="0"/>
                <a:cs typeface="Tahoma" panose="020B0604030504040204" pitchFamily="34" charset="0"/>
              </a:rPr>
              <a:t>Questions?</a:t>
            </a:r>
            <a:br>
              <a:rPr lang="en-US" dirty="0" smtClean="0">
                <a:latin typeface="Tahoma" panose="020B0604030504040204" pitchFamily="34" charset="0"/>
                <a:ea typeface="Tahoma" panose="020B0604030504040204" pitchFamily="34" charset="0"/>
                <a:cs typeface="Tahoma" panose="020B0604030504040204" pitchFamily="34" charset="0"/>
              </a:rPr>
            </a:br>
            <a:r>
              <a:rPr lang="en-US" dirty="0">
                <a:latin typeface="Tahoma" panose="020B0604030504040204" pitchFamily="34" charset="0"/>
                <a:ea typeface="Tahoma" panose="020B0604030504040204" pitchFamily="34" charset="0"/>
                <a:cs typeface="Tahoma" panose="020B0604030504040204" pitchFamily="34" charset="0"/>
              </a:rPr>
              <a:t/>
            </a:r>
            <a:br>
              <a:rPr lang="en-US" dirty="0">
                <a:latin typeface="Tahoma" panose="020B0604030504040204" pitchFamily="34" charset="0"/>
                <a:ea typeface="Tahoma" panose="020B0604030504040204" pitchFamily="34" charset="0"/>
                <a:cs typeface="Tahoma" panose="020B0604030504040204" pitchFamily="34" charset="0"/>
              </a:rPr>
            </a:br>
            <a:r>
              <a:rPr lang="en-US" sz="1800" dirty="0">
                <a:latin typeface="Tahoma" panose="020B0604030504040204" pitchFamily="34" charset="0"/>
                <a:ea typeface="Tahoma" panose="020B0604030504040204" pitchFamily="34" charset="0"/>
                <a:cs typeface="Tahoma" panose="020B0604030504040204" pitchFamily="34" charset="0"/>
              </a:rPr>
              <a:t/>
            </a:r>
            <a:br>
              <a:rPr lang="en-US" sz="1800" dirty="0">
                <a:latin typeface="Tahoma" panose="020B0604030504040204" pitchFamily="34" charset="0"/>
                <a:ea typeface="Tahoma" panose="020B0604030504040204" pitchFamily="34" charset="0"/>
                <a:cs typeface="Tahoma" panose="020B0604030504040204" pitchFamily="34" charset="0"/>
              </a:rPr>
            </a:br>
            <a:r>
              <a:rPr lang="en-US" sz="1800" dirty="0" smtClean="0">
                <a:latin typeface="Tahoma" panose="020B0604030504040204" pitchFamily="34" charset="0"/>
                <a:ea typeface="Tahoma" panose="020B0604030504040204" pitchFamily="34" charset="0"/>
                <a:cs typeface="Tahoma" panose="020B0604030504040204" pitchFamily="34" charset="0"/>
              </a:rPr>
              <a:t/>
            </a:r>
            <a:br>
              <a:rPr lang="en-US" sz="1800" dirty="0" smtClean="0">
                <a:latin typeface="Tahoma" panose="020B0604030504040204" pitchFamily="34" charset="0"/>
                <a:ea typeface="Tahoma" panose="020B0604030504040204" pitchFamily="34" charset="0"/>
                <a:cs typeface="Tahoma" panose="020B0604030504040204" pitchFamily="34" charset="0"/>
              </a:rPr>
            </a:br>
            <a:r>
              <a:rPr lang="en-US" sz="2800" dirty="0" smtClean="0">
                <a:latin typeface="Tahoma" panose="020B0604030504040204" pitchFamily="34" charset="0"/>
                <a:ea typeface="Tahoma" panose="020B0604030504040204" pitchFamily="34" charset="0"/>
                <a:cs typeface="Tahoma" panose="020B0604030504040204" pitchFamily="34" charset="0"/>
              </a:rPr>
              <a:t>Elliott </a:t>
            </a:r>
            <a:r>
              <a:rPr lang="en-US" sz="2800" dirty="0" smtClean="0">
                <a:latin typeface="Tahoma" panose="020B0604030504040204" pitchFamily="34" charset="0"/>
                <a:ea typeface="Tahoma" panose="020B0604030504040204" pitchFamily="34" charset="0"/>
                <a:cs typeface="Tahoma" panose="020B0604030504040204" pitchFamily="34" charset="0"/>
              </a:rPr>
              <a:t>Milhollin</a:t>
            </a:r>
            <a:br>
              <a:rPr lang="en-US" sz="2800" dirty="0" smtClean="0">
                <a:latin typeface="Tahoma" panose="020B0604030504040204" pitchFamily="34" charset="0"/>
                <a:ea typeface="Tahoma" panose="020B0604030504040204" pitchFamily="34" charset="0"/>
                <a:cs typeface="Tahoma" panose="020B0604030504040204" pitchFamily="34" charset="0"/>
              </a:rPr>
            </a:br>
            <a:r>
              <a:rPr lang="en-US" sz="2800" dirty="0" smtClean="0">
                <a:latin typeface="Tahoma" panose="020B0604030504040204" pitchFamily="34" charset="0"/>
                <a:ea typeface="Tahoma" panose="020B0604030504040204" pitchFamily="34" charset="0"/>
                <a:cs typeface="Tahoma" panose="020B0604030504040204" pitchFamily="34" charset="0"/>
              </a:rPr>
              <a:t>Hobbs, Straus, Dean &amp; Walker LLP</a:t>
            </a:r>
            <a:br>
              <a:rPr lang="en-US" sz="2800" dirty="0" smtClean="0">
                <a:latin typeface="Tahoma" panose="020B0604030504040204" pitchFamily="34" charset="0"/>
                <a:ea typeface="Tahoma" panose="020B0604030504040204" pitchFamily="34" charset="0"/>
                <a:cs typeface="Tahoma" panose="020B0604030504040204" pitchFamily="34" charset="0"/>
              </a:rPr>
            </a:br>
            <a:r>
              <a:rPr lang="en-US" sz="2800" dirty="0" smtClean="0">
                <a:latin typeface="Tahoma" panose="020B0604030504040204" pitchFamily="34" charset="0"/>
                <a:ea typeface="Tahoma" panose="020B0604030504040204" pitchFamily="34" charset="0"/>
                <a:cs typeface="Tahoma" panose="020B0604030504040204" pitchFamily="34" charset="0"/>
              </a:rPr>
              <a:t>2120 L Street, NW</a:t>
            </a:r>
            <a:br>
              <a:rPr lang="en-US" sz="2800" dirty="0" smtClean="0">
                <a:latin typeface="Tahoma" panose="020B0604030504040204" pitchFamily="34" charset="0"/>
                <a:ea typeface="Tahoma" panose="020B0604030504040204" pitchFamily="34" charset="0"/>
                <a:cs typeface="Tahoma" panose="020B0604030504040204" pitchFamily="34" charset="0"/>
              </a:rPr>
            </a:br>
            <a:r>
              <a:rPr lang="en-US" sz="2800" dirty="0" smtClean="0">
                <a:latin typeface="Tahoma" panose="020B0604030504040204" pitchFamily="34" charset="0"/>
                <a:ea typeface="Tahoma" panose="020B0604030504040204" pitchFamily="34" charset="0"/>
                <a:cs typeface="Tahoma" panose="020B0604030504040204" pitchFamily="34" charset="0"/>
              </a:rPr>
              <a:t>Washington, D.C.  20037</a:t>
            </a:r>
            <a:br>
              <a:rPr lang="en-US" sz="2800" dirty="0" smtClean="0">
                <a:latin typeface="Tahoma" panose="020B0604030504040204" pitchFamily="34" charset="0"/>
                <a:ea typeface="Tahoma" panose="020B0604030504040204" pitchFamily="34" charset="0"/>
                <a:cs typeface="Tahoma" panose="020B0604030504040204" pitchFamily="34" charset="0"/>
              </a:rPr>
            </a:br>
            <a:r>
              <a:rPr lang="en-US" sz="2800" dirty="0" smtClean="0">
                <a:latin typeface="Tahoma" panose="020B0604030504040204" pitchFamily="34" charset="0"/>
                <a:ea typeface="Tahoma" panose="020B0604030504040204" pitchFamily="34" charset="0"/>
                <a:cs typeface="Tahoma" panose="020B0604030504040204" pitchFamily="34" charset="0"/>
              </a:rPr>
              <a:t>(202) 822-8282</a:t>
            </a:r>
            <a:br>
              <a:rPr lang="en-US" sz="2800" dirty="0" smtClean="0">
                <a:latin typeface="Tahoma" panose="020B0604030504040204" pitchFamily="34" charset="0"/>
                <a:ea typeface="Tahoma" panose="020B0604030504040204" pitchFamily="34" charset="0"/>
                <a:cs typeface="Tahoma" panose="020B0604030504040204" pitchFamily="34" charset="0"/>
              </a:rPr>
            </a:br>
            <a:r>
              <a:rPr lang="en-US" sz="2800" dirty="0" smtClean="0">
                <a:latin typeface="Tahoma" panose="020B0604030504040204" pitchFamily="34" charset="0"/>
                <a:ea typeface="Tahoma" panose="020B0604030504040204" pitchFamily="34" charset="0"/>
                <a:cs typeface="Tahoma" panose="020B0604030504040204" pitchFamily="34" charset="0"/>
              </a:rPr>
              <a:t>emilhollin@hobbsstraus.com</a:t>
            </a:r>
            <a:r>
              <a:rPr lang="en-US" sz="2000" dirty="0">
                <a:latin typeface="Calibri" panose="020F0502020204030204" pitchFamily="34" charset="0"/>
              </a:rPr>
              <a:t/>
            </a:r>
            <a:br>
              <a:rPr lang="en-US" sz="2000" dirty="0">
                <a:latin typeface="Calibri" panose="020F0502020204030204" pitchFamily="34" charset="0"/>
              </a:rPr>
            </a:br>
            <a:r>
              <a:rPr lang="en-US" sz="2400" dirty="0"/>
              <a:t/>
            </a:r>
            <a:br>
              <a:rPr lang="en-US" sz="2400" dirty="0"/>
            </a:br>
            <a:endParaRPr lang="en-US" sz="2400" dirty="0">
              <a:latin typeface="Calibri" panose="020F0502020204030204" pitchFamily="34" charset="0"/>
            </a:endParaRPr>
          </a:p>
        </p:txBody>
      </p:sp>
    </p:spTree>
    <p:extLst>
      <p:ext uri="{BB962C8B-B14F-4D97-AF65-F5344CB8AC3E}">
        <p14:creationId xmlns:p14="http://schemas.microsoft.com/office/powerpoint/2010/main" val="11386875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371600"/>
          </a:xfrm>
        </p:spPr>
        <p:txBody>
          <a:bodyPr/>
          <a:lstStyle/>
          <a:p>
            <a:r>
              <a:rPr lang="en-US" sz="4000" cap="small" dirty="0" smtClean="0">
                <a:solidFill>
                  <a:schemeClr val="tx1"/>
                </a:solidFill>
                <a:effectLst>
                  <a:outerShdw blurRad="38100" dist="38100" dir="2700000" algn="tl">
                    <a:srgbClr val="000000">
                      <a:alpha val="43137"/>
                    </a:srgbClr>
                  </a:outerShdw>
                </a:effectLst>
                <a:latin typeface="Tahoma" pitchFamily="34" charset="0"/>
                <a:ea typeface="+mn-ea"/>
                <a:cs typeface="Tahoma" pitchFamily="34" charset="0"/>
              </a:rPr>
              <a:t>The Patient Protection and</a:t>
            </a:r>
            <a:br>
              <a:rPr lang="en-US" sz="4000" cap="small" dirty="0" smtClean="0">
                <a:solidFill>
                  <a:schemeClr val="tx1"/>
                </a:solidFill>
                <a:effectLst>
                  <a:outerShdw blurRad="38100" dist="38100" dir="2700000" algn="tl">
                    <a:srgbClr val="000000">
                      <a:alpha val="43137"/>
                    </a:srgbClr>
                  </a:outerShdw>
                </a:effectLst>
                <a:latin typeface="Tahoma" pitchFamily="34" charset="0"/>
                <a:ea typeface="+mn-ea"/>
                <a:cs typeface="Tahoma" pitchFamily="34" charset="0"/>
              </a:rPr>
            </a:br>
            <a:r>
              <a:rPr lang="en-US" sz="4000" cap="small" dirty="0" smtClean="0">
                <a:solidFill>
                  <a:schemeClr val="tx1"/>
                </a:solidFill>
                <a:effectLst>
                  <a:outerShdw blurRad="38100" dist="38100" dir="2700000" algn="tl">
                    <a:srgbClr val="000000">
                      <a:alpha val="43137"/>
                    </a:srgbClr>
                  </a:outerShdw>
                </a:effectLst>
                <a:latin typeface="Tahoma" pitchFamily="34" charset="0"/>
                <a:ea typeface="+mn-ea"/>
                <a:cs typeface="Tahoma" pitchFamily="34" charset="0"/>
              </a:rPr>
              <a:t>Affordable Care Act</a:t>
            </a:r>
            <a:endParaRPr lang="en-US" sz="4000" cap="small" dirty="0">
              <a:solidFill>
                <a:schemeClr val="tx1"/>
              </a:solidFill>
              <a:effectLst>
                <a:outerShdw blurRad="38100" dist="38100" dir="2700000" algn="tl">
                  <a:srgbClr val="000000">
                    <a:alpha val="43137"/>
                  </a:srgbClr>
                </a:outerShdw>
              </a:effectLst>
              <a:latin typeface="Tahoma" pitchFamily="34" charset="0"/>
              <a:ea typeface="+mn-ea"/>
              <a:cs typeface="Tahoma" pitchFamily="34" charset="0"/>
            </a:endParaRPr>
          </a:p>
        </p:txBody>
      </p:sp>
      <p:sp>
        <p:nvSpPr>
          <p:cNvPr id="4" name="Rounded Rectangle 3"/>
          <p:cNvSpPr/>
          <p:nvPr/>
        </p:nvSpPr>
        <p:spPr>
          <a:xfrm>
            <a:off x="609600" y="2438400"/>
            <a:ext cx="8001000" cy="3810000"/>
          </a:xfrm>
          <a:prstGeom prst="roundRect">
            <a:avLst/>
          </a:prstGeom>
          <a:solidFill>
            <a:srgbClr val="D6ED9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914400" y="2590800"/>
            <a:ext cx="7772400" cy="3657600"/>
          </a:xfrm>
        </p:spPr>
        <p:txBody>
          <a:bodyPr/>
          <a:lstStyle/>
          <a:p>
            <a:r>
              <a:rPr lang="en-US" sz="2400" dirty="0" smtClean="0">
                <a:latin typeface="Tahoma" pitchFamily="34" charset="0"/>
                <a:cs typeface="Tahoma" pitchFamily="34" charset="0"/>
              </a:rPr>
              <a:t>Enacted March 23, 2010, P.L. 111-148</a:t>
            </a:r>
          </a:p>
          <a:p>
            <a:r>
              <a:rPr lang="en-US" sz="2400" dirty="0" smtClean="0">
                <a:latin typeface="Tahoma" pitchFamily="34" charset="0"/>
                <a:cs typeface="Tahoma" pitchFamily="34" charset="0"/>
              </a:rPr>
              <a:t>Improves the Indian Health Care Improvement Act</a:t>
            </a:r>
          </a:p>
          <a:p>
            <a:pPr lvl="0"/>
            <a:r>
              <a:rPr lang="en-US" sz="2400" dirty="0" smtClean="0">
                <a:latin typeface="Tahoma" pitchFamily="34" charset="0"/>
                <a:cs typeface="Tahoma" pitchFamily="34" charset="0"/>
              </a:rPr>
              <a:t>Reforms Health Insurance</a:t>
            </a:r>
          </a:p>
          <a:p>
            <a:pPr lvl="0"/>
            <a:r>
              <a:rPr lang="en-US" sz="2400" dirty="0" smtClean="0">
                <a:latin typeface="Tahoma" pitchFamily="34" charset="0"/>
                <a:cs typeface="Tahoma" pitchFamily="34" charset="0"/>
              </a:rPr>
              <a:t>Authorizes States to Expand Medicaid</a:t>
            </a:r>
            <a:endParaRPr lang="en-US" sz="2400" dirty="0" smtClean="0">
              <a:latin typeface="Tahoma" pitchFamily="34" charset="0"/>
              <a:cs typeface="Tahoma" pitchFamily="34" charset="0"/>
            </a:endParaRPr>
          </a:p>
          <a:p>
            <a:r>
              <a:rPr lang="en-US" sz="2400" dirty="0" smtClean="0">
                <a:latin typeface="Tahoma" pitchFamily="34" charset="0"/>
                <a:cs typeface="Tahoma" pitchFamily="34" charset="0"/>
              </a:rPr>
              <a:t>Creates New Health Insurance Exchange Marketplaces</a:t>
            </a:r>
          </a:p>
          <a:p>
            <a:r>
              <a:rPr lang="en-US" sz="2400" dirty="0" smtClean="0">
                <a:latin typeface="Tahoma" pitchFamily="34" charset="0"/>
                <a:cs typeface="Tahoma" pitchFamily="34" charset="0"/>
              </a:rPr>
              <a:t>Creates obligations on Employers</a:t>
            </a:r>
          </a:p>
          <a:p>
            <a:pPr>
              <a:buNone/>
            </a:pP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6800"/>
          </a:xfrm>
        </p:spPr>
        <p:txBody>
          <a:bodyPr/>
          <a:lstStyle/>
          <a:p>
            <a:r>
              <a:rPr lang="en-US" sz="4000" dirty="0" smtClean="0">
                <a:effectLst>
                  <a:outerShdw blurRad="38100" dist="38100" dir="2700000" algn="tl">
                    <a:srgbClr val="000000">
                      <a:alpha val="43137"/>
                    </a:srgbClr>
                  </a:outerShdw>
                </a:effectLst>
                <a:latin typeface="Tahoma" pitchFamily="34" charset="0"/>
                <a:cs typeface="Tahoma" pitchFamily="34" charset="0"/>
              </a:rPr>
              <a:t>The Individual </a:t>
            </a:r>
            <a:r>
              <a:rPr lang="en-US" sz="4000" dirty="0" smtClean="0">
                <a:effectLst>
                  <a:outerShdw blurRad="38100" dist="38100" dir="2700000" algn="tl">
                    <a:srgbClr val="000000">
                      <a:alpha val="43137"/>
                    </a:srgbClr>
                  </a:outerShdw>
                </a:effectLst>
                <a:latin typeface="Tahoma" pitchFamily="34" charset="0"/>
                <a:cs typeface="Tahoma" pitchFamily="34" charset="0"/>
              </a:rPr>
              <a:t>Mandate</a:t>
            </a:r>
            <a:endParaRPr lang="en-US" sz="4000" dirty="0"/>
          </a:p>
        </p:txBody>
      </p:sp>
      <p:sp>
        <p:nvSpPr>
          <p:cNvPr id="4" name="Rounded Rectangle 3"/>
          <p:cNvSpPr/>
          <p:nvPr/>
        </p:nvSpPr>
        <p:spPr>
          <a:xfrm>
            <a:off x="609600" y="2209800"/>
            <a:ext cx="8001000" cy="3810000"/>
          </a:xfrm>
          <a:prstGeom prst="roundRect">
            <a:avLst/>
          </a:prstGeom>
          <a:solidFill>
            <a:srgbClr val="D6ED9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838200" y="2514600"/>
            <a:ext cx="7315200" cy="3733800"/>
          </a:xfrm>
          <a:noFill/>
        </p:spPr>
        <p:txBody>
          <a:bodyPr/>
          <a:lstStyle/>
          <a:p>
            <a:pPr lvl="0">
              <a:defRPr/>
            </a:pPr>
            <a:r>
              <a:rPr lang="en-US" sz="2400" dirty="0" smtClean="0">
                <a:latin typeface="Tahoma" pitchFamily="34" charset="0"/>
                <a:cs typeface="Tahoma" pitchFamily="34" charset="0"/>
              </a:rPr>
              <a:t>The ACA requires everyone to obtain minimum essential” health coverage (Medicare, Medicaid, VA, </a:t>
            </a:r>
            <a:r>
              <a:rPr lang="en-US" sz="2400" dirty="0" smtClean="0">
                <a:latin typeface="Tahoma" pitchFamily="34" charset="0"/>
                <a:cs typeface="Tahoma" pitchFamily="34" charset="0"/>
              </a:rPr>
              <a:t>TriCare</a:t>
            </a:r>
            <a:r>
              <a:rPr lang="en-US" sz="2400" dirty="0" smtClean="0">
                <a:latin typeface="Tahoma" pitchFamily="34" charset="0"/>
                <a:cs typeface="Tahoma" pitchFamily="34" charset="0"/>
              </a:rPr>
              <a:t>, Employer or private insurance) or pay a tax penalty – the Individual Mandate</a:t>
            </a:r>
          </a:p>
          <a:p>
            <a:pPr lvl="0"/>
            <a:r>
              <a:rPr lang="en-US" sz="2400" dirty="0" smtClean="0">
                <a:latin typeface="Tahoma" pitchFamily="34" charset="0"/>
                <a:cs typeface="Tahoma" pitchFamily="34" charset="0"/>
              </a:rPr>
              <a:t>Members </a:t>
            </a:r>
            <a:r>
              <a:rPr lang="en-US" sz="2400" dirty="0" smtClean="0">
                <a:latin typeface="Tahoma" pitchFamily="34" charset="0"/>
                <a:cs typeface="Tahoma" pitchFamily="34" charset="0"/>
              </a:rPr>
              <a:t>of Indian Tribes </a:t>
            </a:r>
            <a:r>
              <a:rPr lang="en-US" sz="2400" dirty="0" smtClean="0">
                <a:latin typeface="Tahoma" pitchFamily="34" charset="0"/>
                <a:cs typeface="Tahoma" pitchFamily="34" charset="0"/>
              </a:rPr>
              <a:t>and </a:t>
            </a:r>
            <a:r>
              <a:rPr lang="en-US" sz="2400" dirty="0" smtClean="0">
                <a:latin typeface="Tahoma" pitchFamily="34" charset="0"/>
                <a:cs typeface="Tahoma" pitchFamily="34" charset="0"/>
              </a:rPr>
              <a:t>IHS beneficiaries who are not tribal members can claim a hardship </a:t>
            </a:r>
            <a:r>
              <a:rPr lang="en-US" sz="2400" dirty="0" smtClean="0">
                <a:latin typeface="Tahoma" pitchFamily="34" charset="0"/>
                <a:cs typeface="Tahoma" pitchFamily="34" charset="0"/>
              </a:rPr>
              <a:t>exemption using IRS Form 8965 when they file their taxes</a:t>
            </a:r>
            <a:endParaRPr lang="en-US" sz="2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838200"/>
          </a:xfrm>
        </p:spPr>
        <p:txBody>
          <a:bodyPr/>
          <a:lstStyle/>
          <a:p>
            <a:r>
              <a:rPr lang="en-US" sz="3200" cap="small" dirty="0" smtClean="0">
                <a:effectLst>
                  <a:outerShdw blurRad="38100" dist="38100" dir="2700000" algn="tl">
                    <a:srgbClr val="000000">
                      <a:alpha val="43137"/>
                    </a:srgbClr>
                  </a:outerShdw>
                </a:effectLst>
                <a:latin typeface="Tahoma" pitchFamily="34" charset="0"/>
                <a:cs typeface="Tahoma" pitchFamily="34" charset="0"/>
              </a:rPr>
              <a:t>Health Insurance Marketplace Overview</a:t>
            </a:r>
            <a:endParaRPr lang="en-US" sz="3200" cap="small" dirty="0">
              <a:effectLst>
                <a:outerShdw blurRad="38100" dist="38100" dir="2700000" algn="tl">
                  <a:srgbClr val="000000">
                    <a:alpha val="43137"/>
                  </a:srgbClr>
                </a:outerShdw>
              </a:effectLst>
              <a:latin typeface="Tahoma" pitchFamily="34" charset="0"/>
              <a:cs typeface="Tahoma" pitchFamily="34" charset="0"/>
            </a:endParaRPr>
          </a:p>
        </p:txBody>
      </p:sp>
      <p:sp>
        <p:nvSpPr>
          <p:cNvPr id="3" name="Content Placeholder 2"/>
          <p:cNvSpPr>
            <a:spLocks noGrp="1"/>
          </p:cNvSpPr>
          <p:nvPr>
            <p:ph idx="1"/>
          </p:nvPr>
        </p:nvSpPr>
        <p:spPr>
          <a:xfrm>
            <a:off x="457200" y="1828800"/>
            <a:ext cx="8229600" cy="4419600"/>
          </a:xfrm>
        </p:spPr>
        <p:txBody>
          <a:bodyPr/>
          <a:lstStyle/>
          <a:p>
            <a:pPr lvl="0"/>
            <a:r>
              <a:rPr lang="en-US" sz="2000" dirty="0" smtClean="0">
                <a:latin typeface="Tahoma" pitchFamily="34" charset="0"/>
                <a:cs typeface="Tahoma" pitchFamily="34" charset="0"/>
              </a:rPr>
              <a:t>ACA creates Health Insurance Marketplaces to </a:t>
            </a:r>
            <a:r>
              <a:rPr lang="en-US" sz="2000" dirty="0" smtClean="0">
                <a:latin typeface="Tahoma" pitchFamily="34" charset="0"/>
                <a:cs typeface="Tahoma" pitchFamily="34" charset="0"/>
              </a:rPr>
              <a:t>allow individuals </a:t>
            </a:r>
            <a:r>
              <a:rPr lang="en-US" sz="2000" dirty="0" smtClean="0">
                <a:latin typeface="Tahoma" pitchFamily="34" charset="0"/>
                <a:cs typeface="Tahoma" pitchFamily="34" charset="0"/>
              </a:rPr>
              <a:t>to comply with the individual mandate. </a:t>
            </a:r>
          </a:p>
          <a:p>
            <a:pPr lvl="0"/>
            <a:endParaRPr lang="en-US" sz="2000" dirty="0" smtClean="0">
              <a:latin typeface="Tahoma" pitchFamily="34" charset="0"/>
              <a:cs typeface="Tahoma" pitchFamily="34" charset="0"/>
            </a:endParaRPr>
          </a:p>
          <a:p>
            <a:pPr>
              <a:spcBef>
                <a:spcPts val="0"/>
              </a:spcBef>
            </a:pPr>
            <a:r>
              <a:rPr lang="en-US" sz="2000" dirty="0">
                <a:latin typeface="Tahoma" pitchFamily="34" charset="0"/>
                <a:cs typeface="Tahoma" pitchFamily="34" charset="0"/>
              </a:rPr>
              <a:t>The federal government </a:t>
            </a:r>
            <a:r>
              <a:rPr lang="en-US" sz="2000" dirty="0" smtClean="0">
                <a:latin typeface="Tahoma" pitchFamily="34" charset="0"/>
                <a:cs typeface="Tahoma" pitchFamily="34" charset="0"/>
              </a:rPr>
              <a:t>provides </a:t>
            </a:r>
            <a:r>
              <a:rPr lang="en-US" sz="2000" dirty="0">
                <a:latin typeface="Tahoma" pitchFamily="34" charset="0"/>
                <a:cs typeface="Tahoma" pitchFamily="34" charset="0"/>
              </a:rPr>
              <a:t>significant subsidies for lower income people to buy insurance on a sliding scale from 100% to 400% of the Federal Poverty Level (FPL</a:t>
            </a:r>
            <a:r>
              <a:rPr lang="en-US" sz="2000" dirty="0" smtClean="0">
                <a:latin typeface="Tahoma" pitchFamily="34" charset="0"/>
                <a:cs typeface="Tahoma" pitchFamily="34" charset="0"/>
              </a:rPr>
              <a:t>).</a:t>
            </a:r>
            <a:endParaRPr lang="en-US" sz="2000" dirty="0">
              <a:latin typeface="Tahoma" pitchFamily="34" charset="0"/>
              <a:cs typeface="Tahoma" pitchFamily="34" charset="0"/>
            </a:endParaRPr>
          </a:p>
          <a:p>
            <a:pPr lvl="0"/>
            <a:endParaRPr lang="en-US" sz="800" dirty="0" smtClean="0">
              <a:latin typeface="Tahoma" pitchFamily="34" charset="0"/>
              <a:cs typeface="Tahoma" pitchFamily="34" charset="0"/>
            </a:endParaRPr>
          </a:p>
          <a:p>
            <a:pPr>
              <a:buSzPct val="110000"/>
            </a:pPr>
            <a:r>
              <a:rPr lang="en-US" sz="2000" dirty="0">
                <a:latin typeface="Tahoma" pitchFamily="34" charset="0"/>
                <a:cs typeface="Tahoma" pitchFamily="34" charset="0"/>
              </a:rPr>
              <a:t>State or Federal?</a:t>
            </a:r>
          </a:p>
          <a:p>
            <a:endParaRPr lang="en-US" sz="800" dirty="0">
              <a:latin typeface="Tahoma" pitchFamily="34" charset="0"/>
              <a:cs typeface="Tahoma" pitchFamily="34" charset="0"/>
            </a:endParaRPr>
          </a:p>
          <a:p>
            <a:pPr lvl="1">
              <a:buFont typeface="Wingdings" pitchFamily="2" charset="2"/>
              <a:buChar char="Ø"/>
            </a:pPr>
            <a:r>
              <a:rPr lang="en-US" sz="2000" dirty="0">
                <a:latin typeface="Tahoma" pitchFamily="34" charset="0"/>
                <a:cs typeface="Tahoma" pitchFamily="34" charset="0"/>
              </a:rPr>
              <a:t>Run by State governments or State non-profits</a:t>
            </a:r>
          </a:p>
          <a:p>
            <a:pPr lvl="1">
              <a:buFont typeface="Wingdings" pitchFamily="2" charset="2"/>
              <a:buChar char="Ø"/>
            </a:pPr>
            <a:r>
              <a:rPr lang="en-US" sz="2000" dirty="0">
                <a:latin typeface="Tahoma" pitchFamily="34" charset="0"/>
                <a:cs typeface="Tahoma" pitchFamily="34" charset="0"/>
              </a:rPr>
              <a:t>States have the option not to create Exchanges, in which case the federal government will operate an exchange for the residents of the </a:t>
            </a:r>
            <a:r>
              <a:rPr lang="en-US" sz="2000" dirty="0" smtClean="0">
                <a:latin typeface="Tahoma" pitchFamily="34" charset="0"/>
                <a:cs typeface="Tahoma" pitchFamily="34" charset="0"/>
              </a:rPr>
              <a:t>state.</a:t>
            </a:r>
            <a:endParaRPr lang="en-US" sz="2000" dirty="0">
              <a:latin typeface="Tahoma" pitchFamily="34" charset="0"/>
              <a:cs typeface="Tahoma" pitchFamily="34" charset="0"/>
            </a:endParaRPr>
          </a:p>
          <a:p>
            <a:pPr>
              <a:buSzPct val="110000"/>
            </a:pPr>
            <a:r>
              <a:rPr lang="en-US" sz="2000" i="1" dirty="0" smtClean="0">
                <a:latin typeface="Tahoma" pitchFamily="34" charset="0"/>
                <a:cs typeface="Tahoma" pitchFamily="34" charset="0"/>
              </a:rPr>
              <a:t>King v. Burwell </a:t>
            </a:r>
            <a:r>
              <a:rPr lang="en-US" sz="2000" dirty="0" smtClean="0">
                <a:latin typeface="Tahoma" pitchFamily="34" charset="0"/>
                <a:cs typeface="Tahoma" pitchFamily="34" charset="0"/>
              </a:rPr>
              <a:t>– availability of subsidies in FFM under review</a:t>
            </a:r>
            <a:endParaRPr lang="en-US" sz="2000" dirty="0">
              <a:latin typeface="Tahoma" pitchFamily="34" charset="0"/>
              <a:cs typeface="Tahoma" pitchFamily="34" charset="0"/>
            </a:endParaRPr>
          </a:p>
          <a:p>
            <a:endParaRPr lang="en-US" sz="20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838200"/>
          </a:xfrm>
        </p:spPr>
        <p:txBody>
          <a:bodyPr/>
          <a:lstStyle/>
          <a:p>
            <a:r>
              <a:rPr lang="en-US" sz="3200" cap="small" dirty="0" smtClean="0">
                <a:effectLst>
                  <a:outerShdw blurRad="38100" dist="38100" dir="2700000" algn="tl">
                    <a:srgbClr val="000000">
                      <a:alpha val="43137"/>
                    </a:srgbClr>
                  </a:outerShdw>
                </a:effectLst>
                <a:latin typeface="Tahoma" pitchFamily="34" charset="0"/>
                <a:cs typeface="Tahoma" pitchFamily="34" charset="0"/>
              </a:rPr>
              <a:t>What is </a:t>
            </a:r>
            <a:r>
              <a:rPr lang="en-US" sz="3200" cap="small" dirty="0" smtClean="0">
                <a:effectLst>
                  <a:outerShdw blurRad="38100" dist="38100" dir="2700000" algn="tl">
                    <a:srgbClr val="000000">
                      <a:alpha val="43137"/>
                    </a:srgbClr>
                  </a:outerShdw>
                </a:effectLst>
                <a:latin typeface="Tahoma" pitchFamily="34" charset="0"/>
                <a:cs typeface="Tahoma" pitchFamily="34" charset="0"/>
              </a:rPr>
              <a:t>the Health </a:t>
            </a:r>
            <a:r>
              <a:rPr lang="en-US" sz="3200" cap="small" dirty="0" smtClean="0">
                <a:effectLst>
                  <a:outerShdw blurRad="38100" dist="38100" dir="2700000" algn="tl">
                    <a:srgbClr val="000000">
                      <a:alpha val="43137"/>
                    </a:srgbClr>
                  </a:outerShdw>
                </a:effectLst>
                <a:latin typeface="Tahoma" pitchFamily="34" charset="0"/>
                <a:cs typeface="Tahoma" pitchFamily="34" charset="0"/>
              </a:rPr>
              <a:t>Insurance Marketplace?</a:t>
            </a:r>
            <a:endParaRPr lang="en-US" sz="3200" cap="small" dirty="0">
              <a:latin typeface="Tahoma" pitchFamily="34" charset="0"/>
              <a:cs typeface="Tahoma" pitchFamily="34" charset="0"/>
            </a:endParaRPr>
          </a:p>
        </p:txBody>
      </p:sp>
      <p:sp>
        <p:nvSpPr>
          <p:cNvPr id="3" name="Content Placeholder 2"/>
          <p:cNvSpPr>
            <a:spLocks noGrp="1"/>
          </p:cNvSpPr>
          <p:nvPr>
            <p:ph idx="1"/>
          </p:nvPr>
        </p:nvSpPr>
        <p:spPr>
          <a:xfrm>
            <a:off x="457200" y="2209800"/>
            <a:ext cx="8229600" cy="4038600"/>
          </a:xfrm>
        </p:spPr>
        <p:txBody>
          <a:bodyPr/>
          <a:lstStyle/>
          <a:p>
            <a:r>
              <a:rPr lang="en-US" sz="2000" dirty="0" smtClean="0">
                <a:latin typeface="Tahoma" pitchFamily="34" charset="0"/>
                <a:cs typeface="Tahoma" pitchFamily="34" charset="0"/>
              </a:rPr>
              <a:t>Website and forum where consumers can compare health insurance plans with different levels of benefits and premiums, and purchase </a:t>
            </a:r>
            <a:r>
              <a:rPr lang="en-US" sz="2000" dirty="0" smtClean="0">
                <a:latin typeface="Tahoma" pitchFamily="34" charset="0"/>
                <a:cs typeface="Tahoma" pitchFamily="34" charset="0"/>
              </a:rPr>
              <a:t>insurance.</a:t>
            </a:r>
            <a:endParaRPr lang="en-US" sz="2000" dirty="0" smtClean="0">
              <a:latin typeface="Tahoma" pitchFamily="34" charset="0"/>
              <a:cs typeface="Tahoma" pitchFamily="34" charset="0"/>
            </a:endParaRPr>
          </a:p>
          <a:p>
            <a:endParaRPr lang="en-US" sz="800" dirty="0" smtClean="0">
              <a:latin typeface="Tahoma" pitchFamily="34" charset="0"/>
              <a:cs typeface="Tahoma" pitchFamily="34" charset="0"/>
            </a:endParaRPr>
          </a:p>
          <a:p>
            <a:r>
              <a:rPr lang="en-US" sz="2000" dirty="0" smtClean="0">
                <a:latin typeface="Tahoma" pitchFamily="34" charset="0"/>
                <a:cs typeface="Tahoma" pitchFamily="34" charset="0"/>
              </a:rPr>
              <a:t>Health insurance plans must provide certain information and a minimum level of benefits in order to participate in an Marketplace as a Qualified </a:t>
            </a:r>
            <a:r>
              <a:rPr lang="en-US" sz="2000" dirty="0" smtClean="0">
                <a:latin typeface="Tahoma" pitchFamily="34" charset="0"/>
                <a:cs typeface="Tahoma" pitchFamily="34" charset="0"/>
              </a:rPr>
              <a:t>Health Plan (QHP).</a:t>
            </a:r>
          </a:p>
          <a:p>
            <a:endParaRPr lang="en-US" sz="2000" dirty="0">
              <a:latin typeface="Tahoma" pitchFamily="34" charset="0"/>
              <a:cs typeface="Tahoma" pitchFamily="34" charset="0"/>
            </a:endParaRPr>
          </a:p>
          <a:p>
            <a:r>
              <a:rPr lang="en-US" sz="2000" dirty="0" smtClean="0">
                <a:latin typeface="Tahoma" pitchFamily="34" charset="0"/>
                <a:cs typeface="Tahoma" pitchFamily="34" charset="0"/>
              </a:rPr>
              <a:t>Qualified Health Plans in the Federally-Facilitated Marketplace must offer to contract with Indian health providers in their coverage area using the Indian Addendum.</a:t>
            </a:r>
            <a:endParaRPr lang="en-US" sz="2000" dirty="0" smtClean="0">
              <a:latin typeface="Tahoma" pitchFamily="34" charset="0"/>
              <a:cs typeface="Tahoma" pitchFamily="34" charset="0"/>
            </a:endParaRPr>
          </a:p>
          <a:p>
            <a:endParaRPr lang="en-US" sz="800" dirty="0" smtClean="0">
              <a:latin typeface="Tahoma" pitchFamily="34" charset="0"/>
              <a:cs typeface="Tahoma" pitchFamily="34" charset="0"/>
            </a:endParaRPr>
          </a:p>
          <a:p>
            <a:endParaRPr lang="en-US" sz="2000" dirty="0" smtClean="0"/>
          </a:p>
          <a:p>
            <a:endParaRPr lang="en-US" sz="2000" dirty="0"/>
          </a:p>
        </p:txBody>
      </p:sp>
    </p:spTree>
    <p:extLst>
      <p:ext uri="{BB962C8B-B14F-4D97-AF65-F5344CB8AC3E}">
        <p14:creationId xmlns:p14="http://schemas.microsoft.com/office/powerpoint/2010/main" val="8067827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6800"/>
          </a:xfrm>
        </p:spPr>
        <p:txBody>
          <a:bodyPr/>
          <a:lstStyle/>
          <a:p>
            <a:r>
              <a:rPr lang="en-US" sz="3200" cap="small" dirty="0" smtClean="0">
                <a:effectLst>
                  <a:outerShdw blurRad="38100" dist="38100" dir="2700000" algn="tl">
                    <a:srgbClr val="000000">
                      <a:alpha val="43137"/>
                    </a:srgbClr>
                  </a:outerShdw>
                </a:effectLst>
                <a:latin typeface="Tahoma" pitchFamily="34" charset="0"/>
                <a:cs typeface="Tahoma" pitchFamily="34" charset="0"/>
              </a:rPr>
              <a:t>Why Should Tribes Care About a Federal Health Insurance Program?</a:t>
            </a:r>
            <a:endParaRPr lang="en-US" sz="3200" cap="small" dirty="0">
              <a:latin typeface="Tahoma" pitchFamily="34" charset="0"/>
              <a:cs typeface="Tahoma" pitchFamily="34" charset="0"/>
            </a:endParaRPr>
          </a:p>
        </p:txBody>
      </p:sp>
      <p:sp>
        <p:nvSpPr>
          <p:cNvPr id="3" name="Content Placeholder 2"/>
          <p:cNvSpPr>
            <a:spLocks noGrp="1"/>
          </p:cNvSpPr>
          <p:nvPr>
            <p:ph idx="1"/>
          </p:nvPr>
        </p:nvSpPr>
        <p:spPr>
          <a:xfrm>
            <a:off x="457200" y="2209800"/>
            <a:ext cx="8229600" cy="4038600"/>
          </a:xfrm>
        </p:spPr>
        <p:txBody>
          <a:bodyPr/>
          <a:lstStyle/>
          <a:p>
            <a:endParaRPr lang="en-US" sz="800" dirty="0" smtClean="0">
              <a:latin typeface="Tahoma" pitchFamily="34" charset="0"/>
              <a:cs typeface="Tahoma" pitchFamily="34" charset="0"/>
            </a:endParaRPr>
          </a:p>
          <a:p>
            <a:r>
              <a:rPr lang="en-US" sz="2400" dirty="0" smtClean="0">
                <a:latin typeface="Tahoma" pitchFamily="34" charset="0"/>
                <a:cs typeface="Tahoma" pitchFamily="34" charset="0"/>
              </a:rPr>
              <a:t>An estimated $350 Billion in new federal health care spending will be made available through health </a:t>
            </a:r>
            <a:r>
              <a:rPr lang="en-US" sz="2400" dirty="0" smtClean="0">
                <a:latin typeface="Tahoma" pitchFamily="34" charset="0"/>
                <a:cs typeface="Tahoma" pitchFamily="34" charset="0"/>
              </a:rPr>
              <a:t>insurance subsidies and cost-sharing exemptions offered through the </a:t>
            </a:r>
            <a:r>
              <a:rPr lang="en-US" sz="2400" dirty="0" smtClean="0">
                <a:latin typeface="Tahoma" pitchFamily="34" charset="0"/>
                <a:cs typeface="Tahoma" pitchFamily="34" charset="0"/>
              </a:rPr>
              <a:t>Marketplaces.</a:t>
            </a:r>
            <a:endParaRPr lang="en-US" sz="2400" dirty="0" smtClean="0">
              <a:latin typeface="Tahoma" pitchFamily="34" charset="0"/>
              <a:cs typeface="Tahoma" pitchFamily="34" charset="0"/>
            </a:endParaRPr>
          </a:p>
          <a:p>
            <a:r>
              <a:rPr lang="en-US" sz="2400" dirty="0" smtClean="0">
                <a:latin typeface="Tahoma" pitchFamily="34" charset="0"/>
                <a:cs typeface="Tahoma" pitchFamily="34" charset="0"/>
              </a:rPr>
              <a:t>To access these funds, individuals must purchase insurance on the Health Insurance </a:t>
            </a:r>
            <a:r>
              <a:rPr lang="en-US" sz="2400" dirty="0" smtClean="0">
                <a:latin typeface="Tahoma" pitchFamily="34" charset="0"/>
                <a:cs typeface="Tahoma" pitchFamily="34" charset="0"/>
              </a:rPr>
              <a:t>Marketplaces.</a:t>
            </a:r>
            <a:endParaRPr lang="en-US" sz="2400" dirty="0" smtClean="0">
              <a:latin typeface="Tahoma" pitchFamily="34" charset="0"/>
              <a:cs typeface="Tahoma" pitchFamily="34" charset="0"/>
            </a:endParaRPr>
          </a:p>
          <a:p>
            <a:r>
              <a:rPr lang="en-US" sz="2400" dirty="0" smtClean="0">
                <a:latin typeface="Tahoma" pitchFamily="34" charset="0"/>
                <a:cs typeface="Tahoma" pitchFamily="34" charset="0"/>
              </a:rPr>
              <a:t>Tribal health programs could significantly increase </a:t>
            </a:r>
            <a:r>
              <a:rPr lang="en-US" sz="2400" dirty="0" smtClean="0">
                <a:latin typeface="Tahoma" pitchFamily="34" charset="0"/>
                <a:cs typeface="Tahoma" pitchFamily="34" charset="0"/>
              </a:rPr>
              <a:t>their third </a:t>
            </a:r>
            <a:r>
              <a:rPr lang="en-US" sz="2400" dirty="0" smtClean="0">
                <a:latin typeface="Tahoma" pitchFamily="34" charset="0"/>
                <a:cs typeface="Tahoma" pitchFamily="34" charset="0"/>
              </a:rPr>
              <a:t>party revenue </a:t>
            </a:r>
            <a:r>
              <a:rPr lang="en-US" sz="2400" dirty="0" smtClean="0">
                <a:latin typeface="Tahoma" pitchFamily="34" charset="0"/>
                <a:cs typeface="Tahoma" pitchFamily="34" charset="0"/>
              </a:rPr>
              <a:t>collections if the individuals they serve enroll in Marketplace coverage.  </a:t>
            </a:r>
            <a:endParaRPr lang="en-US" sz="2400" dirty="0" smtClean="0">
              <a:latin typeface="Tahoma" pitchFamily="34" charset="0"/>
              <a:cs typeface="Tahoma" pitchFamily="34" charset="0"/>
            </a:endParaRPr>
          </a:p>
          <a:p>
            <a:endParaRPr lang="en-US" sz="20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457200"/>
          </a:xfrm>
        </p:spPr>
        <p:txBody>
          <a:bodyPr/>
          <a:lstStyle/>
          <a:p>
            <a:r>
              <a:rPr lang="en-US" sz="3200" cap="small" dirty="0" smtClean="0">
                <a:effectLst>
                  <a:outerShdw blurRad="38100" dist="38100" dir="2700000" algn="tl">
                    <a:srgbClr val="000000">
                      <a:alpha val="43137"/>
                    </a:srgbClr>
                  </a:outerShdw>
                </a:effectLst>
                <a:latin typeface="Tahoma" pitchFamily="34" charset="0"/>
                <a:cs typeface="Tahoma" pitchFamily="34" charset="0"/>
              </a:rPr>
              <a:t> Premium Assistance Model</a:t>
            </a:r>
            <a:endParaRPr lang="en-US" sz="3200" cap="small" dirty="0">
              <a:effectLst>
                <a:outerShdw blurRad="38100" dist="38100" dir="2700000" algn="tl">
                  <a:srgbClr val="000000">
                    <a:alpha val="43137"/>
                  </a:srgbClr>
                </a:outerShdw>
              </a:effectLst>
              <a:latin typeface="Tahoma" pitchFamily="34" charset="0"/>
              <a:cs typeface="Tahoma" pitchFamily="34" charset="0"/>
            </a:endParaRPr>
          </a:p>
        </p:txBody>
      </p:sp>
      <p:sp>
        <p:nvSpPr>
          <p:cNvPr id="3" name="Content Placeholder 2"/>
          <p:cNvSpPr>
            <a:spLocks noGrp="1"/>
          </p:cNvSpPr>
          <p:nvPr>
            <p:ph idx="1"/>
          </p:nvPr>
        </p:nvSpPr>
        <p:spPr>
          <a:xfrm>
            <a:off x="457200" y="1905000"/>
            <a:ext cx="8229600" cy="4343400"/>
          </a:xfrm>
        </p:spPr>
        <p:txBody>
          <a:bodyPr/>
          <a:lstStyle/>
          <a:p>
            <a:r>
              <a:rPr lang="en-US" sz="2400" dirty="0" smtClean="0">
                <a:latin typeface="Tahoma" pitchFamily="34" charset="0"/>
                <a:cs typeface="Tahoma" pitchFamily="34" charset="0"/>
              </a:rPr>
              <a:t>Nationally, HHS reports that over 16 million people have enrolled in the new Health Insurance Exchanges</a:t>
            </a:r>
          </a:p>
          <a:p>
            <a:r>
              <a:rPr lang="en-US" sz="2400" dirty="0" smtClean="0">
                <a:latin typeface="Tahoma" pitchFamily="34" charset="0"/>
                <a:cs typeface="Tahoma" pitchFamily="34" charset="0"/>
              </a:rPr>
              <a:t>Only 28,000 identify as American Indian or Alaska Native</a:t>
            </a:r>
          </a:p>
          <a:p>
            <a:r>
              <a:rPr lang="en-US" sz="2400" dirty="0" smtClean="0">
                <a:latin typeface="Tahoma" pitchFamily="34" charset="0"/>
                <a:cs typeface="Tahoma" pitchFamily="34" charset="0"/>
              </a:rPr>
              <a:t>Barriers to enrollment include lack of familiarity with the subsidies and </a:t>
            </a:r>
            <a:r>
              <a:rPr lang="en-US" sz="2400" dirty="0" smtClean="0">
                <a:latin typeface="Tahoma" pitchFamily="34" charset="0"/>
                <a:cs typeface="Tahoma" pitchFamily="34" charset="0"/>
              </a:rPr>
              <a:t>cost sharing exemptions for Indians, lack of familiarity with insurance, and having to pay premiums.</a:t>
            </a:r>
          </a:p>
          <a:p>
            <a:r>
              <a:rPr lang="en-US" sz="2400" dirty="0" smtClean="0">
                <a:latin typeface="Tahoma" pitchFamily="34" charset="0"/>
                <a:cs typeface="Tahoma" pitchFamily="34" charset="0"/>
              </a:rPr>
              <a:t>Tribes may overcome these barriers through Premium </a:t>
            </a:r>
            <a:r>
              <a:rPr lang="en-US" sz="2400" dirty="0" smtClean="0">
                <a:latin typeface="Tahoma" pitchFamily="34" charset="0"/>
                <a:cs typeface="Tahoma" pitchFamily="34" charset="0"/>
              </a:rPr>
              <a:t>Assistance programs where they pay for the unsubsidized portion of the premium for their members, obtaining coverage at a fraction of the </a:t>
            </a:r>
            <a:r>
              <a:rPr lang="en-US" sz="2400" dirty="0" smtClean="0">
                <a:latin typeface="Tahoma" pitchFamily="34" charset="0"/>
                <a:cs typeface="Tahoma" pitchFamily="34" charset="0"/>
              </a:rPr>
              <a:t>cost.</a:t>
            </a:r>
            <a:endParaRPr lang="en-US" sz="2400" dirty="0" smtClean="0">
              <a:latin typeface="Tahoma" pitchFamily="34" charset="0"/>
              <a:cs typeface="Tahoma" pitchFamily="34" charset="0"/>
            </a:endParaRPr>
          </a:p>
          <a:p>
            <a:endParaRPr lang="en-US" sz="800" u="sng" dirty="0" smtClean="0">
              <a:latin typeface="Tahoma" pitchFamily="34" charset="0"/>
              <a:cs typeface="Tahoma" pitchFamily="34" charset="0"/>
            </a:endParaRPr>
          </a:p>
          <a:p>
            <a:pPr>
              <a:buNone/>
            </a:pPr>
            <a:endParaRPr lang="en-US" sz="2000" dirty="0" smtClean="0">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457200"/>
          </a:xfrm>
        </p:spPr>
        <p:txBody>
          <a:bodyPr/>
          <a:lstStyle/>
          <a:p>
            <a:r>
              <a:rPr lang="en-US" sz="3200" cap="small" dirty="0" smtClean="0">
                <a:effectLst>
                  <a:outerShdw blurRad="38100" dist="38100" dir="2700000" algn="tl">
                    <a:srgbClr val="000000">
                      <a:alpha val="43137"/>
                    </a:srgbClr>
                  </a:outerShdw>
                </a:effectLst>
                <a:latin typeface="Tahoma" pitchFamily="34" charset="0"/>
                <a:cs typeface="Tahoma" pitchFamily="34" charset="0"/>
              </a:rPr>
              <a:t> </a:t>
            </a:r>
            <a:r>
              <a:rPr lang="en-US" sz="3200" cap="small" dirty="0" smtClean="0">
                <a:effectLst>
                  <a:outerShdw blurRad="38100" dist="38100" dir="2700000" algn="tl">
                    <a:srgbClr val="000000">
                      <a:alpha val="43137"/>
                    </a:srgbClr>
                  </a:outerShdw>
                </a:effectLst>
                <a:latin typeface="Tahoma" pitchFamily="34" charset="0"/>
                <a:cs typeface="Tahoma" pitchFamily="34" charset="0"/>
              </a:rPr>
              <a:t>Authority for Premium Assistance</a:t>
            </a:r>
            <a:endParaRPr lang="en-US" sz="3200" cap="small" dirty="0">
              <a:effectLst>
                <a:outerShdw blurRad="38100" dist="38100" dir="2700000" algn="tl">
                  <a:srgbClr val="000000">
                    <a:alpha val="43137"/>
                  </a:srgbClr>
                </a:outerShdw>
              </a:effectLst>
              <a:latin typeface="Tahoma" pitchFamily="34" charset="0"/>
              <a:cs typeface="Tahoma" pitchFamily="34" charset="0"/>
            </a:endParaRPr>
          </a:p>
        </p:txBody>
      </p:sp>
      <p:sp>
        <p:nvSpPr>
          <p:cNvPr id="3" name="Content Placeholder 2"/>
          <p:cNvSpPr>
            <a:spLocks noGrp="1"/>
          </p:cNvSpPr>
          <p:nvPr>
            <p:ph idx="1"/>
          </p:nvPr>
        </p:nvSpPr>
        <p:spPr>
          <a:xfrm>
            <a:off x="457200" y="1905000"/>
            <a:ext cx="8229600" cy="4343400"/>
          </a:xfrm>
        </p:spPr>
        <p:txBody>
          <a:bodyPr/>
          <a:lstStyle/>
          <a:p>
            <a:r>
              <a:rPr lang="en-US" sz="2400" dirty="0" smtClean="0">
                <a:latin typeface="Tahoma" pitchFamily="34" charset="0"/>
                <a:cs typeface="Tahoma" pitchFamily="34" charset="0"/>
              </a:rPr>
              <a:t>Section </a:t>
            </a:r>
            <a:r>
              <a:rPr lang="en-US" sz="2400" dirty="0">
                <a:latin typeface="Tahoma" pitchFamily="34" charset="0"/>
                <a:cs typeface="Tahoma" pitchFamily="34" charset="0"/>
              </a:rPr>
              <a:t>402 of the IHCIA allows Tribal and urban Indian health programs to use their federal health care dollars to purchase insurance for their beneficiaries.</a:t>
            </a:r>
          </a:p>
          <a:p>
            <a:r>
              <a:rPr lang="en-US" sz="2400" dirty="0" smtClean="0">
                <a:latin typeface="Tahoma" pitchFamily="34" charset="0"/>
                <a:cs typeface="Tahoma" pitchFamily="34" charset="0"/>
              </a:rPr>
              <a:t>Federal regulations provide that Qualified Health Plans in both the federal and State marketplaces must accept premium payments from Tribes, Tribal Organizations and Urban Indian programs on behalf of their beneficiaries.</a:t>
            </a:r>
            <a:r>
              <a:rPr lang="en-US" sz="2400" dirty="0" smtClean="0"/>
              <a:t> </a:t>
            </a:r>
            <a:r>
              <a:rPr lang="en-US" sz="2400" dirty="0"/>
              <a:t>45 C.F.R. </a:t>
            </a:r>
            <a:r>
              <a:rPr lang="en-US" sz="2400" dirty="0" smtClean="0"/>
              <a:t>156.1250(b)</a:t>
            </a:r>
            <a:r>
              <a:rPr lang="en-US" sz="2400" dirty="0" smtClean="0">
                <a:latin typeface="Tahoma" pitchFamily="34" charset="0"/>
                <a:cs typeface="Tahoma" pitchFamily="34" charset="0"/>
              </a:rPr>
              <a:t>. </a:t>
            </a:r>
          </a:p>
          <a:p>
            <a:r>
              <a:rPr lang="en-US" sz="2400" dirty="0" smtClean="0">
                <a:latin typeface="Tahoma" pitchFamily="34" charset="0"/>
                <a:cs typeface="Tahoma" pitchFamily="34" charset="0"/>
              </a:rPr>
              <a:t>Federal regulations also provide that Qualified Health Plans may accept aggregated payment of premiums    </a:t>
            </a:r>
            <a:r>
              <a:rPr lang="en-US" sz="2400" dirty="0" smtClean="0"/>
              <a:t>45 </a:t>
            </a:r>
            <a:r>
              <a:rPr lang="en-US" sz="2400" dirty="0"/>
              <a:t>C.F.R. 155.420(b</a:t>
            </a:r>
            <a:r>
              <a:rPr lang="en-US" sz="2400" dirty="0" smtClean="0"/>
              <a:t>).</a:t>
            </a:r>
            <a:endParaRPr lang="en-US" sz="2400" dirty="0" smtClean="0">
              <a:latin typeface="Tahoma" pitchFamily="34" charset="0"/>
              <a:cs typeface="Tahoma" pitchFamily="34" charset="0"/>
            </a:endParaRPr>
          </a:p>
          <a:p>
            <a:endParaRPr lang="en-US" sz="2400" dirty="0" smtClean="0">
              <a:latin typeface="Tahoma" pitchFamily="34" charset="0"/>
              <a:cs typeface="Tahoma" pitchFamily="34" charset="0"/>
            </a:endParaRPr>
          </a:p>
          <a:p>
            <a:endParaRPr lang="en-US" sz="800" u="sng" dirty="0" smtClean="0">
              <a:latin typeface="Tahoma" pitchFamily="34" charset="0"/>
              <a:cs typeface="Tahoma" pitchFamily="34" charset="0"/>
            </a:endParaRPr>
          </a:p>
          <a:p>
            <a:pPr>
              <a:buNone/>
            </a:pPr>
            <a:endParaRPr lang="en-US" sz="2000" dirty="0" smtClean="0">
              <a:latin typeface="Tahoma" pitchFamily="34" charset="0"/>
              <a:cs typeface="Tahoma" pitchFamily="34" charset="0"/>
            </a:endParaRPr>
          </a:p>
        </p:txBody>
      </p:sp>
    </p:spTree>
    <p:extLst>
      <p:ext uri="{BB962C8B-B14F-4D97-AF65-F5344CB8AC3E}">
        <p14:creationId xmlns:p14="http://schemas.microsoft.com/office/powerpoint/2010/main" val="34335930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a:lstStyle/>
          <a:p>
            <a:r>
              <a:rPr lang="en-US" sz="3200" cap="small" dirty="0" smtClean="0">
                <a:effectLst>
                  <a:outerShdw blurRad="38100" dist="38100" dir="2700000" algn="tl">
                    <a:srgbClr val="000000">
                      <a:alpha val="43137"/>
                    </a:srgbClr>
                  </a:outerShdw>
                </a:effectLst>
                <a:latin typeface="Tahoma" pitchFamily="34" charset="0"/>
                <a:cs typeface="Tahoma" pitchFamily="34" charset="0"/>
              </a:rPr>
              <a:t> </a:t>
            </a:r>
            <a:r>
              <a:rPr lang="en-US" sz="3200" cap="small" dirty="0" smtClean="0">
                <a:effectLst>
                  <a:outerShdw blurRad="38100" dist="38100" dir="2700000" algn="tl">
                    <a:srgbClr val="000000">
                      <a:alpha val="43137"/>
                    </a:srgbClr>
                  </a:outerShdw>
                </a:effectLst>
                <a:latin typeface="Tahoma" pitchFamily="34" charset="0"/>
                <a:cs typeface="Tahoma" pitchFamily="34" charset="0"/>
              </a:rPr>
              <a:t>Major Benefits to American Indians and Alaska Natives in the Exchanges</a:t>
            </a:r>
            <a:endParaRPr lang="en-US" sz="3200" cap="small" dirty="0">
              <a:effectLst>
                <a:outerShdw blurRad="38100" dist="38100" dir="2700000" algn="tl">
                  <a:srgbClr val="000000">
                    <a:alpha val="43137"/>
                  </a:srgbClr>
                </a:outerShdw>
              </a:effectLst>
              <a:latin typeface="Tahoma" pitchFamily="34" charset="0"/>
              <a:cs typeface="Tahoma" pitchFamily="34" charset="0"/>
            </a:endParaRPr>
          </a:p>
        </p:txBody>
      </p:sp>
      <p:sp>
        <p:nvSpPr>
          <p:cNvPr id="3" name="Content Placeholder 2"/>
          <p:cNvSpPr>
            <a:spLocks noGrp="1"/>
          </p:cNvSpPr>
          <p:nvPr>
            <p:ph idx="1"/>
          </p:nvPr>
        </p:nvSpPr>
        <p:spPr>
          <a:xfrm>
            <a:off x="457200" y="2286000"/>
            <a:ext cx="8229600" cy="3962400"/>
          </a:xfrm>
        </p:spPr>
        <p:txBody>
          <a:bodyPr/>
          <a:lstStyle/>
          <a:p>
            <a:r>
              <a:rPr lang="en-US" sz="2400" dirty="0" smtClean="0">
                <a:latin typeface="Tahoma" pitchFamily="34" charset="0"/>
                <a:cs typeface="Tahoma" pitchFamily="34" charset="0"/>
              </a:rPr>
              <a:t>There are two sets of benefits available to American Indians and Alaska Natives in the Exchanges.</a:t>
            </a:r>
          </a:p>
          <a:p>
            <a:r>
              <a:rPr lang="en-US" sz="2400" dirty="0" smtClean="0">
                <a:latin typeface="Tahoma" pitchFamily="34" charset="0"/>
                <a:cs typeface="Tahoma" pitchFamily="34" charset="0"/>
              </a:rPr>
              <a:t>Income-based benefits.</a:t>
            </a:r>
          </a:p>
          <a:p>
            <a:pPr lvl="1">
              <a:buFont typeface="Wingdings" panose="05000000000000000000" pitchFamily="2" charset="2"/>
              <a:buChar char="Ø"/>
            </a:pPr>
            <a:r>
              <a:rPr lang="en-US" sz="2000" dirty="0" smtClean="0">
                <a:latin typeface="Tahoma" pitchFamily="34" charset="0"/>
                <a:cs typeface="Tahoma" pitchFamily="34" charset="0"/>
              </a:rPr>
              <a:t>IHS is not considered minimum essential coverage for purposes of qualifying for the federal premium assistance subsidies.</a:t>
            </a:r>
          </a:p>
          <a:p>
            <a:pPr lvl="1">
              <a:buFont typeface="Wingdings" panose="05000000000000000000" pitchFamily="2" charset="2"/>
              <a:buChar char="Ø"/>
            </a:pPr>
            <a:r>
              <a:rPr lang="en-US" sz="2000" dirty="0" smtClean="0">
                <a:latin typeface="Tahoma" pitchFamily="34" charset="0"/>
                <a:cs typeface="Tahoma" pitchFamily="34" charset="0"/>
              </a:rPr>
              <a:t>As a result, American Indians and Alaska Natives can qualify for the subsidies if they meet the income criteria.</a:t>
            </a:r>
          </a:p>
          <a:p>
            <a:r>
              <a:rPr lang="en-US" sz="2400" dirty="0" smtClean="0">
                <a:latin typeface="Tahoma" pitchFamily="34" charset="0"/>
                <a:cs typeface="Tahoma" pitchFamily="34" charset="0"/>
              </a:rPr>
              <a:t>Special cost-sharing exemptions for American Indians and Alaska Natives allow them to take advantage of the lowest cost plans on the Exchanges.</a:t>
            </a:r>
            <a:endParaRPr lang="en-US" sz="2400" dirty="0" smtClean="0">
              <a:latin typeface="Tahoma" pitchFamily="34" charset="0"/>
              <a:cs typeface="Tahoma" pitchFamily="34" charset="0"/>
            </a:endParaRPr>
          </a:p>
          <a:p>
            <a:endParaRPr lang="en-US" sz="800" u="sng" dirty="0" smtClean="0">
              <a:latin typeface="Tahoma" pitchFamily="34" charset="0"/>
              <a:cs typeface="Tahoma" pitchFamily="34" charset="0"/>
            </a:endParaRPr>
          </a:p>
          <a:p>
            <a:pPr>
              <a:buNone/>
            </a:pPr>
            <a:endParaRPr lang="en-US" sz="2000" dirty="0" smtClean="0">
              <a:latin typeface="Tahoma" pitchFamily="34" charset="0"/>
              <a:cs typeface="Tahoma" pitchFamily="34" charset="0"/>
            </a:endParaRPr>
          </a:p>
        </p:txBody>
      </p:sp>
    </p:spTree>
    <p:extLst>
      <p:ext uri="{BB962C8B-B14F-4D97-AF65-F5344CB8AC3E}">
        <p14:creationId xmlns:p14="http://schemas.microsoft.com/office/powerpoint/2010/main" val="2458450684"/>
      </p:ext>
    </p:extLst>
  </p:cSld>
  <p:clrMapOvr>
    <a:masterClrMapping/>
  </p:clrMapOvr>
  <p:timing>
    <p:tnLst>
      <p:par>
        <p:cTn id="1" dur="indefinite" restart="never" nodeType="tmRoot"/>
      </p:par>
    </p:tnLst>
  </p:timing>
</p:sld>
</file>

<file path=ppt/theme/theme1.xml><?xml version="1.0" encoding="utf-8"?>
<a:theme xmlns:a="http://schemas.openxmlformats.org/drawingml/2006/main" name="PowerPoint Masthead Template">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Words>1201</Words>
  <Application>Microsoft Office PowerPoint</Application>
  <PresentationFormat>On-screen Show (4:3)</PresentationFormat>
  <Paragraphs>131</Paragraphs>
  <Slides>17</Slides>
  <Notes>10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PowerPoint Masthead Template</vt:lpstr>
      <vt:lpstr/>
      <vt:lpstr>The Patient Protection and Affordable Care Act</vt:lpstr>
      <vt:lpstr>The Individual Mandate</vt:lpstr>
      <vt:lpstr>Health Insurance Marketplace Overview</vt:lpstr>
      <vt:lpstr>What is the Health Insurance Marketplace?</vt:lpstr>
      <vt:lpstr>Why Should Tribes Care About a Federal Health Insurance Program?</vt:lpstr>
      <vt:lpstr> Premium Assistance Model</vt:lpstr>
      <vt:lpstr> Authority for Premium Assistance</vt:lpstr>
      <vt:lpstr> Major Benefits to American Indians and Alaska Natives in the Exchanges</vt:lpstr>
      <vt:lpstr>Who is Eligible for a Subsidy?</vt:lpstr>
      <vt:lpstr>Special Rules for AI/AN on the Exchanges</vt:lpstr>
      <vt:lpstr>Opportunities for Tribal Health Programs</vt:lpstr>
      <vt:lpstr>How Much Does Insurance Cost for Those Eligible for Federal Subsidies?</vt:lpstr>
      <vt:lpstr>Considerations in Designing a Premium Assistance Plan</vt:lpstr>
      <vt:lpstr>Tribal Member Employee Considerations</vt:lpstr>
      <vt:lpstr>Considerations in Implementing a Plan</vt:lpstr>
      <vt:lpstr>         Questions?    Elliott Milhollin Hobbs, Straus, Dean &amp; Walker LLP 2120 L Street, NW Washington, D.C.  20037 (202) 822-8282 emilhollin@hobbsstraus.com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file>