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316" r:id="rId2"/>
    <p:sldId id="317" r:id="rId3"/>
    <p:sldId id="355" r:id="rId4"/>
    <p:sldId id="318" r:id="rId5"/>
    <p:sldId id="349" r:id="rId6"/>
    <p:sldId id="350" r:id="rId7"/>
    <p:sldId id="376" r:id="rId8"/>
    <p:sldId id="327" r:id="rId9"/>
    <p:sldId id="367" r:id="rId10"/>
    <p:sldId id="368" r:id="rId11"/>
    <p:sldId id="328" r:id="rId12"/>
    <p:sldId id="380" r:id="rId13"/>
    <p:sldId id="377" r:id="rId14"/>
    <p:sldId id="329" r:id="rId15"/>
    <p:sldId id="330" r:id="rId16"/>
    <p:sldId id="361" r:id="rId17"/>
    <p:sldId id="331" r:id="rId18"/>
    <p:sldId id="356" r:id="rId19"/>
    <p:sldId id="358" r:id="rId20"/>
    <p:sldId id="359" r:id="rId21"/>
    <p:sldId id="362" r:id="rId22"/>
    <p:sldId id="383" r:id="rId23"/>
    <p:sldId id="378" r:id="rId24"/>
    <p:sldId id="379" r:id="rId25"/>
    <p:sldId id="386" r:id="rId26"/>
    <p:sldId id="382" r:id="rId27"/>
    <p:sldId id="384" r:id="rId28"/>
    <p:sldId id="357" r:id="rId29"/>
    <p:sldId id="364" r:id="rId30"/>
    <p:sldId id="375" r:id="rId31"/>
    <p:sldId id="345" r:id="rId32"/>
    <p:sldId id="346" r:id="rId33"/>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712A97-DD50-41C5-9715-4F15FC06F6DB}">
          <p14:sldIdLst>
            <p14:sldId id="316"/>
            <p14:sldId id="317"/>
            <p14:sldId id="355"/>
            <p14:sldId id="318"/>
            <p14:sldId id="349"/>
            <p14:sldId id="350"/>
            <p14:sldId id="376"/>
            <p14:sldId id="327"/>
            <p14:sldId id="367"/>
            <p14:sldId id="368"/>
            <p14:sldId id="328"/>
            <p14:sldId id="380"/>
            <p14:sldId id="377"/>
            <p14:sldId id="329"/>
            <p14:sldId id="330"/>
            <p14:sldId id="361"/>
            <p14:sldId id="331"/>
            <p14:sldId id="356"/>
            <p14:sldId id="358"/>
            <p14:sldId id="359"/>
            <p14:sldId id="362"/>
            <p14:sldId id="383"/>
            <p14:sldId id="378"/>
            <p14:sldId id="379"/>
            <p14:sldId id="386"/>
            <p14:sldId id="382"/>
            <p14:sldId id="384"/>
            <p14:sldId id="357"/>
            <p14:sldId id="364"/>
            <p14:sldId id="375"/>
          </p14:sldIdLst>
        </p14:section>
        <p14:section name="Untitled Section" id="{BA3A74E5-FE23-4AA3-9346-7018FF693303}">
          <p14:sldIdLst>
            <p14:sldId id="345"/>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 Delrow" initials="DD" lastIdx="5" clrIdx="0">
    <p:extLst/>
  </p:cmAuthor>
  <p:cmAuthor id="2" name="Forrest, Sarah V (IHS/HQ)" initials="FSV(" lastIdx="7" clrIdx="1"/>
  <p:cmAuthor id="3" name="Dawn Coley" initials="DC" lastIdx="6" clrIdx="2">
    <p:extLst>
      <p:ext uri="{19B8F6BF-5375-455C-9EA6-DF929625EA0E}">
        <p15:presenceInfo xmlns:p15="http://schemas.microsoft.com/office/powerpoint/2012/main" userId="S-1-5-21-4139864257-2563669455-777620460-5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75272" autoAdjust="0"/>
  </p:normalViewPr>
  <p:slideViewPr>
    <p:cSldViewPr snapToGrid="0" snapToObjects="1">
      <p:cViewPr varScale="1">
        <p:scale>
          <a:sx n="66" d="100"/>
          <a:sy n="66" d="100"/>
        </p:scale>
        <p:origin x="1008" y="6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059"/>
          </a:xfrm>
          <a:prstGeom prst="rect">
            <a:avLst/>
          </a:prstGeom>
        </p:spPr>
        <p:txBody>
          <a:bodyPr vert="horz" lIns="91440" tIns="45720" rIns="91440" bIns="45720" rtlCol="0"/>
          <a:lstStyle>
            <a:lvl1pPr algn="r">
              <a:defRPr sz="1200"/>
            </a:lvl1pPr>
          </a:lstStyle>
          <a:p>
            <a:fld id="{F766BF40-25E4-443E-85A3-834461D4610D}" type="datetimeFigureOut">
              <a:rPr lang="en-US" smtClean="0"/>
              <a:t>5/18/2015</a:t>
            </a:fld>
            <a:endParaRPr lang="en-US" dirty="0"/>
          </a:p>
        </p:txBody>
      </p:sp>
      <p:sp>
        <p:nvSpPr>
          <p:cNvPr id="4" name="Footer Placeholder 3"/>
          <p:cNvSpPr>
            <a:spLocks noGrp="1"/>
          </p:cNvSpPr>
          <p:nvPr>
            <p:ph type="ftr" sz="quarter" idx="2"/>
          </p:nvPr>
        </p:nvSpPr>
        <p:spPr>
          <a:xfrm>
            <a:off x="0" y="8760317"/>
            <a:ext cx="3037840" cy="4630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317"/>
            <a:ext cx="3037840" cy="463059"/>
          </a:xfrm>
          <a:prstGeom prst="rect">
            <a:avLst/>
          </a:prstGeom>
        </p:spPr>
        <p:txBody>
          <a:bodyPr vert="horz" lIns="91440" tIns="45720" rIns="91440" bIns="45720" rtlCol="0" anchor="b"/>
          <a:lstStyle>
            <a:lvl1pPr algn="r">
              <a:defRPr sz="1200"/>
            </a:lvl1pPr>
          </a:lstStyle>
          <a:p>
            <a:fld id="{95690518-F6A6-4F64-9938-B77F574ED76E}" type="slidenum">
              <a:rPr lang="en-US" smtClean="0"/>
              <a:t>‹#›</a:t>
            </a:fld>
            <a:endParaRPr lang="en-US" dirty="0"/>
          </a:p>
        </p:txBody>
      </p:sp>
    </p:spTree>
    <p:extLst>
      <p:ext uri="{BB962C8B-B14F-4D97-AF65-F5344CB8AC3E}">
        <p14:creationId xmlns:p14="http://schemas.microsoft.com/office/powerpoint/2010/main" val="1125322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79DBF791-0D66-4525-AA8C-210B9C91F537}" type="datetimeFigureOut">
              <a:rPr lang="en-US" smtClean="0"/>
              <a:t>5/18/2015</a:t>
            </a:fld>
            <a:endParaRPr lang="en-US" dirty="0"/>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50665DFC-7492-490F-914C-ECDC7179EDD5}" type="slidenum">
              <a:rPr lang="en-US" smtClean="0"/>
              <a:t>‹#›</a:t>
            </a:fld>
            <a:endParaRPr lang="en-US" dirty="0"/>
          </a:p>
        </p:txBody>
      </p:sp>
    </p:spTree>
    <p:extLst>
      <p:ext uri="{BB962C8B-B14F-4D97-AF65-F5344CB8AC3E}">
        <p14:creationId xmlns:p14="http://schemas.microsoft.com/office/powerpoint/2010/main" val="196254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rs.gov/file_source/pub/irs-access/f8965_accessible.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apps.irs.gov/app/scripts/exit.jsp?dest=https://www.healthcare.gov/fees-exemptions/exemptions-from-the-fee/" TargetMode="External"/><Relationship Id="rId5" Type="http://schemas.openxmlformats.org/officeDocument/2006/relationships/hyperlink" Target="http://www.irs.gov/Affordable-Care-Act/Individuals-and-Families/ACA-Individual-Shared-Responsibility-Provision-Calculating-the-Payment" TargetMode="External"/><Relationship Id="rId4" Type="http://schemas.openxmlformats.org/officeDocument/2006/relationships/hyperlink" Target="http://www.irs.gov/pub/irs-pdf/i8965.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200" dirty="0" smtClean="0">
                <a:latin typeface="Arial" panose="020B0604020202020204" pitchFamily="34" charset="0"/>
                <a:ea typeface="ＭＳ Ｐゴシック" panose="020B0600070205080204" pitchFamily="34" charset="-128"/>
                <a:cs typeface="Arial" panose="020B0604020202020204" pitchFamily="34" charset="0"/>
              </a:rPr>
              <a:t>Welcome and thank you for joining us</a:t>
            </a:r>
            <a:r>
              <a:rPr lang="en-US" altLang="en-US" sz="1200" baseline="0" dirty="0" smtClean="0">
                <a:latin typeface="Arial" panose="020B0604020202020204" pitchFamily="34" charset="0"/>
                <a:ea typeface="ＭＳ Ｐゴシック" panose="020B0600070205080204" pitchFamily="34" charset="-128"/>
                <a:cs typeface="Arial" panose="020B0604020202020204" pitchFamily="34" charset="0"/>
              </a:rPr>
              <a:t> today.</a:t>
            </a:r>
            <a:endParaRPr lang="en-US" altLang="en-US" sz="1200" dirty="0" smtClean="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endParaRPr lang="en-US" altLang="en-US" sz="1200" dirty="0" smtClean="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r>
              <a:rPr lang="en-US" altLang="en-US" sz="1200" dirty="0" smtClean="0">
                <a:latin typeface="Arial" panose="020B0604020202020204" pitchFamily="34" charset="0"/>
                <a:ea typeface="ＭＳ Ｐゴシック" panose="020B0600070205080204" pitchFamily="34" charset="-128"/>
                <a:cs typeface="Arial" panose="020B0604020202020204" pitchFamily="34" charset="0"/>
              </a:rPr>
              <a:t>First, we’d like to thank IHS for their partnership and support to produce and provide this PowerPoint presentation for the American Indian and Alaska Native Shareholders .  And we would like thank our NIHOE </a:t>
            </a:r>
            <a:r>
              <a:rPr lang="en-US" altLang="en-US" sz="1200" baseline="0" dirty="0" smtClean="0">
                <a:latin typeface="Arial" panose="020B0604020202020204" pitchFamily="34" charset="0"/>
                <a:ea typeface="ＭＳ Ｐゴシック" panose="020B0600070205080204" pitchFamily="34" charset="-128"/>
                <a:cs typeface="Arial" panose="020B0604020202020204" pitchFamily="34" charset="0"/>
              </a:rPr>
              <a:t>Partner, The National Congress of American Indians for the invitation to present on this topic today.  </a:t>
            </a:r>
            <a:r>
              <a:rPr lang="en-US" altLang="en-US" sz="1200" dirty="0" smtClean="0">
                <a:latin typeface="Arial" panose="020B0604020202020204" pitchFamily="34" charset="0"/>
                <a:ea typeface="ＭＳ Ｐゴシック" panose="020B0600070205080204" pitchFamily="34" charset="-128"/>
                <a:cs typeface="Arial" panose="020B0604020202020204" pitchFamily="34" charset="0"/>
              </a:rPr>
              <a:t>The purpose of this power point is meant to provide basic information about the Marketplace</a:t>
            </a:r>
            <a:r>
              <a:rPr lang="en-US" altLang="en-US" sz="1200" baseline="0" dirty="0" smtClean="0">
                <a:latin typeface="Arial" panose="020B0604020202020204" pitchFamily="34" charset="0"/>
                <a:ea typeface="ＭＳ Ｐゴシック" panose="020B0600070205080204" pitchFamily="34" charset="-128"/>
                <a:cs typeface="Arial" panose="020B0604020202020204" pitchFamily="34" charset="0"/>
              </a:rPr>
              <a:t> exemption waiver for </a:t>
            </a:r>
            <a:r>
              <a:rPr lang="en-US" baseline="0" dirty="0" smtClean="0"/>
              <a:t>American Indian and Alaska Native and other Individuals who are eligible to receive services from an Indian Health Care Provider </a:t>
            </a:r>
            <a:r>
              <a:rPr lang="en-US" altLang="en-US" sz="1200" baseline="0" dirty="0" smtClean="0">
                <a:latin typeface="Arial" panose="020B0604020202020204" pitchFamily="34" charset="0"/>
                <a:ea typeface="ＭＳ Ｐゴシック" panose="020B0600070205080204" pitchFamily="34" charset="-128"/>
                <a:cs typeface="Arial" panose="020B0604020202020204" pitchFamily="34" charset="0"/>
              </a:rPr>
              <a:t>and </a:t>
            </a:r>
            <a:r>
              <a:rPr lang="en-US" altLang="en-US" sz="1200" dirty="0" smtClean="0">
                <a:latin typeface="Arial" panose="020B0604020202020204" pitchFamily="34" charset="0"/>
                <a:ea typeface="ＭＳ Ｐゴシック" panose="020B0600070205080204" pitchFamily="34" charset="-128"/>
                <a:cs typeface="Arial" panose="020B0604020202020204" pitchFamily="34" charset="0"/>
              </a:rPr>
              <a:t>special provisions</a:t>
            </a:r>
            <a:r>
              <a:rPr lang="en-US" altLang="en-US" sz="1200" baseline="0" dirty="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1200" dirty="0" smtClean="0">
                <a:latin typeface="Arial" panose="020B0604020202020204" pitchFamily="34" charset="0"/>
                <a:ea typeface="ＭＳ Ｐゴシック" panose="020B0600070205080204" pitchFamily="34" charset="-128"/>
                <a:cs typeface="Arial" panose="020B0604020202020204" pitchFamily="34" charset="0"/>
              </a:rPr>
              <a:t>and unique opportunities for AI/AN under the Patient Protection and Affordable Care Act.  </a:t>
            </a:r>
          </a:p>
          <a:p>
            <a:pPr eaLnBrk="1" hangingPunct="1">
              <a:spcBef>
                <a:spcPct val="0"/>
              </a:spcBef>
            </a:pPr>
            <a:endParaRPr lang="en-US" b="1"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7E7C05D-7B98-4E3B-951A-4668F23ECF62}" type="slidenum">
              <a:rPr lang="en-US" smtClean="0">
                <a:solidFill>
                  <a:srgbClr val="000000"/>
                </a:solidFill>
                <a:latin typeface="Arial" panose="020B0604020202020204" pitchFamily="34" charset="0"/>
              </a:rPr>
              <a:pPr>
                <a:spcBef>
                  <a:spcPct val="0"/>
                </a:spcBef>
              </a:pPr>
              <a:t>1</a:t>
            </a:fld>
            <a:endParaRPr 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0792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Important to note: If you use the I/T/U facility</a:t>
            </a:r>
            <a:r>
              <a:rPr lang="en-US" baseline="0" dirty="0" smtClean="0"/>
              <a:t> and do not have private Insurance you do not meet the minimum essential coverage mandate. You can continue to use those I/T/U services but you will also have to file an Exemption waiver to avoid paying a shared responsibility payment or tax penalty. </a:t>
            </a:r>
            <a:endParaRPr lang="en-US" dirty="0" smtClean="0"/>
          </a:p>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11</a:t>
            </a:fld>
            <a:endParaRPr lang="en-US" dirty="0"/>
          </a:p>
        </p:txBody>
      </p:sp>
    </p:spTree>
    <p:extLst>
      <p:ext uri="{BB962C8B-B14F-4D97-AF65-F5344CB8AC3E}">
        <p14:creationId xmlns:p14="http://schemas.microsoft.com/office/powerpoint/2010/main" val="328192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Listed here are the tax penalties</a:t>
            </a:r>
            <a:r>
              <a:rPr lang="en-US" baseline="0" dirty="0" smtClean="0"/>
              <a:t> that will be incurred on a yearly basis for individuals that do not maintain Minimum Essential health Coverage .</a:t>
            </a:r>
            <a:endParaRPr lang="en-US" dirty="0" smtClean="0"/>
          </a:p>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14</a:t>
            </a:fld>
            <a:endParaRPr lang="en-US" dirty="0"/>
          </a:p>
        </p:txBody>
      </p:sp>
    </p:spTree>
    <p:extLst>
      <p:ext uri="{BB962C8B-B14F-4D97-AF65-F5344CB8AC3E}">
        <p14:creationId xmlns:p14="http://schemas.microsoft.com/office/powerpoint/2010/main" val="100082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by the year 2017 there</a:t>
            </a:r>
            <a:r>
              <a:rPr lang="en-US" baseline="0" dirty="0" smtClean="0"/>
              <a:t> can be a substantial increase in the penalties.</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15</a:t>
            </a:fld>
            <a:endParaRPr lang="en-US" dirty="0"/>
          </a:p>
        </p:txBody>
      </p:sp>
    </p:spTree>
    <p:extLst>
      <p:ext uri="{BB962C8B-B14F-4D97-AF65-F5344CB8AC3E}">
        <p14:creationId xmlns:p14="http://schemas.microsoft.com/office/powerpoint/2010/main" val="57289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American Indians and Alaska Natives and Other Individuals who are Eligible to Receive Services from an Indian Health Care Provider are</a:t>
            </a:r>
            <a:r>
              <a:rPr lang="en-US" sz="1200" kern="1200" baseline="0" dirty="0" smtClean="0">
                <a:solidFill>
                  <a:schemeClr val="tx1"/>
                </a:solidFill>
                <a:effectLst/>
                <a:latin typeface="+mn-lt"/>
                <a:ea typeface="+mn-ea"/>
                <a:cs typeface="+mn-cs"/>
              </a:rPr>
              <a:t> encouraged to file t</a:t>
            </a:r>
            <a:r>
              <a:rPr lang="en-US" baseline="0" dirty="0" smtClean="0"/>
              <a:t>he exemption waiver .  </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17</a:t>
            </a:fld>
            <a:endParaRPr lang="en-US" dirty="0"/>
          </a:p>
        </p:txBody>
      </p:sp>
    </p:spTree>
    <p:extLst>
      <p:ext uri="{BB962C8B-B14F-4D97-AF65-F5344CB8AC3E}">
        <p14:creationId xmlns:p14="http://schemas.microsoft.com/office/powerpoint/2010/main" val="226988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19</a:t>
            </a:fld>
            <a:endParaRPr lang="en-US" dirty="0"/>
          </a:p>
        </p:txBody>
      </p:sp>
    </p:spTree>
    <p:extLst>
      <p:ext uri="{BB962C8B-B14F-4D97-AF65-F5344CB8AC3E}">
        <p14:creationId xmlns:p14="http://schemas.microsoft.com/office/powerpoint/2010/main" val="1855104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Tuesday Sept.</a:t>
            </a:r>
            <a:r>
              <a:rPr lang="en-US" baseline="0" dirty="0" smtClean="0"/>
              <a:t> 18 , 2014 the HHS Secretary Sylvia Burwell announced that individuals that are eligible to receive services through an Indian Health Service Facility were also available to file their exemption through the tax filing process . Prior to that announcement only members of federally recognized Tribes had an option to file an Exemption Waiver through the Marketplace or the Tax filing process.  Now individuals have the availability of the tax filing process to apply for the Indian health care exemption which will save time and reduce duplication of effort. </a:t>
            </a:r>
            <a:endParaRPr lang="en-US" dirty="0" smtClean="0"/>
          </a:p>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20</a:t>
            </a:fld>
            <a:endParaRPr lang="en-US" dirty="0"/>
          </a:p>
        </p:txBody>
      </p:sp>
    </p:spTree>
    <p:extLst>
      <p:ext uri="{BB962C8B-B14F-4D97-AF65-F5344CB8AC3E}">
        <p14:creationId xmlns:p14="http://schemas.microsoft.com/office/powerpoint/2010/main" val="422443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21</a:t>
            </a:fld>
            <a:endParaRPr lang="en-US" dirty="0"/>
          </a:p>
        </p:txBody>
      </p:sp>
    </p:spTree>
    <p:extLst>
      <p:ext uri="{BB962C8B-B14F-4D97-AF65-F5344CB8AC3E}">
        <p14:creationId xmlns:p14="http://schemas.microsoft.com/office/powerpoint/2010/main" val="328158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25"/>
              </a:spcBef>
            </a:pPr>
            <a:r>
              <a:rPr lang="en-US" dirty="0" smtClean="0"/>
              <a:t>Here is a copy of</a:t>
            </a:r>
            <a:r>
              <a:rPr lang="en-US" baseline="0" dirty="0" smtClean="0"/>
              <a:t> the Form 8965, we will review more the sections on this form. </a:t>
            </a:r>
            <a:r>
              <a:rPr lang="en-US" dirty="0" smtClean="0">
                <a:solidFill>
                  <a:srgbClr val="000000"/>
                </a:solidFill>
                <a:latin typeface="Times New Roman" panose="02020603050405020304" pitchFamily="18" charset="0"/>
                <a:ea typeface="Times New Roman" panose="02020603050405020304" pitchFamily="18" charset="0"/>
              </a:rPr>
              <a:t>You will claim or report coverage exemptions on </a:t>
            </a:r>
            <a:r>
              <a:rPr lang="en-US" dirty="0" smtClean="0">
                <a:solidFill>
                  <a:srgbClr val="000000"/>
                </a:solidFill>
                <a:latin typeface="Times New Roman" panose="02020603050405020304" pitchFamily="18" charset="0"/>
                <a:ea typeface="Times New Roman" panose="02020603050405020304" pitchFamily="18" charset="0"/>
                <a:hlinkClick r:id="rId3"/>
              </a:rPr>
              <a:t>Form 8965</a:t>
            </a:r>
            <a:r>
              <a:rPr lang="en-US" dirty="0" smtClean="0">
                <a:solidFill>
                  <a:srgbClr val="000000"/>
                </a:solidFill>
                <a:latin typeface="Times New Roman" panose="02020603050405020304" pitchFamily="18" charset="0"/>
                <a:ea typeface="Times New Roman" panose="02020603050405020304" pitchFamily="18" charset="0"/>
              </a:rPr>
              <a:t>, </a:t>
            </a:r>
            <a:r>
              <a:rPr lang="en-US" i="1" dirty="0" smtClean="0">
                <a:solidFill>
                  <a:srgbClr val="000000"/>
                </a:solidFill>
                <a:latin typeface="Times New Roman" panose="02020603050405020304" pitchFamily="18" charset="0"/>
                <a:ea typeface="Times New Roman" panose="02020603050405020304" pitchFamily="18" charset="0"/>
              </a:rPr>
              <a:t>Health Coverage Exemptions</a:t>
            </a:r>
            <a:r>
              <a:rPr lang="en-US" dirty="0" smtClean="0">
                <a:solidFill>
                  <a:srgbClr val="000000"/>
                </a:solidFill>
                <a:latin typeface="Times New Roman" panose="02020603050405020304" pitchFamily="18" charset="0"/>
                <a:ea typeface="Times New Roman" panose="02020603050405020304" pitchFamily="18" charset="0"/>
              </a:rPr>
              <a:t>, and attach it to Form 1040, Form 1040A, or Form 1040EZ. These forms can all be filed electronically. For more information on Form 8965, see the </a:t>
            </a:r>
            <a:r>
              <a:rPr lang="en-US" dirty="0" smtClean="0">
                <a:solidFill>
                  <a:srgbClr val="000000"/>
                </a:solidFill>
                <a:latin typeface="Times New Roman" panose="02020603050405020304" pitchFamily="18" charset="0"/>
                <a:ea typeface="Times New Roman" panose="02020603050405020304" pitchFamily="18" charset="0"/>
                <a:hlinkClick r:id="rId4" tooltip="Form 8965 Instructions"/>
              </a:rPr>
              <a:t>instructions</a:t>
            </a:r>
            <a:r>
              <a:rPr lang="en-US" dirty="0" smtClean="0">
                <a:solidFill>
                  <a:srgbClr val="000000"/>
                </a:solidFill>
                <a:latin typeface="Times New Roman" panose="02020603050405020304" pitchFamily="18" charset="0"/>
                <a:ea typeface="Times New Roman" panose="02020603050405020304" pitchFamily="18" charset="0"/>
              </a:rPr>
              <a:t>. For any month that you or your dependents do not have coverage or qualify for an exemption, you will have to make a shared responsibility payment. See our Individual Shared Responsibility Provision – </a:t>
            </a:r>
            <a:r>
              <a:rPr lang="en-US" dirty="0" smtClean="0">
                <a:solidFill>
                  <a:srgbClr val="000000"/>
                </a:solidFill>
                <a:latin typeface="Times New Roman" panose="02020603050405020304" pitchFamily="18" charset="0"/>
                <a:ea typeface="Times New Roman" panose="02020603050405020304" pitchFamily="18" charset="0"/>
                <a:hlinkClick r:id="rId5"/>
              </a:rPr>
              <a:t>Reporting and Calculating the Payment</a:t>
            </a:r>
            <a:r>
              <a:rPr lang="en-US" dirty="0" smtClean="0">
                <a:solidFill>
                  <a:srgbClr val="000000"/>
                </a:solidFill>
                <a:latin typeface="Times New Roman" panose="02020603050405020304" pitchFamily="18" charset="0"/>
                <a:ea typeface="Times New Roman" panose="02020603050405020304" pitchFamily="18" charset="0"/>
              </a:rPr>
              <a:t> page for more information about the payment.</a:t>
            </a:r>
            <a:endParaRPr lang="en-US" sz="1800" dirty="0" smtClean="0">
              <a:latin typeface="Times New Roman" panose="02020603050405020304" pitchFamily="18" charset="0"/>
              <a:ea typeface="Times New Roman" panose="02020603050405020304" pitchFamily="18" charset="0"/>
            </a:endParaRPr>
          </a:p>
          <a:p>
            <a:pPr>
              <a:spcBef>
                <a:spcPts val="1125"/>
              </a:spcBef>
            </a:pPr>
            <a:r>
              <a:rPr lang="en-US" dirty="0" smtClean="0">
                <a:solidFill>
                  <a:srgbClr val="000000"/>
                </a:solidFill>
                <a:latin typeface="Times New Roman" panose="02020603050405020304" pitchFamily="18" charset="0"/>
                <a:ea typeface="Times New Roman" panose="02020603050405020304" pitchFamily="18" charset="0"/>
              </a:rPr>
              <a:t>How you get a coverage exemption depends on the type of exemption. You can obtain some exemptions </a:t>
            </a:r>
            <a:r>
              <a:rPr lang="en-US" dirty="0" smtClean="0">
                <a:solidFill>
                  <a:srgbClr val="000000"/>
                </a:solidFill>
                <a:latin typeface="Times New Roman" panose="02020603050405020304" pitchFamily="18" charset="0"/>
                <a:ea typeface="Times New Roman" panose="02020603050405020304" pitchFamily="18" charset="0"/>
                <a:hlinkClick r:id="rId6" tooltip="only from the Marketplace"/>
              </a:rPr>
              <a:t>only from the Marketplace</a:t>
            </a:r>
            <a:r>
              <a:rPr lang="en-US" dirty="0" smtClean="0">
                <a:solidFill>
                  <a:srgbClr val="000000"/>
                </a:solidFill>
                <a:latin typeface="Times New Roman" panose="02020603050405020304" pitchFamily="18" charset="0"/>
                <a:ea typeface="Times New Roman" panose="02020603050405020304" pitchFamily="18" charset="0"/>
              </a:rPr>
              <a:t> while others may be claimed when you file your tax return.  Some exemptions can be obtained from the Marketplace or claimed on your tax return.  </a:t>
            </a:r>
            <a:endParaRPr lang="en-US" sz="18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23</a:t>
            </a:fld>
            <a:endParaRPr lang="en-US" dirty="0"/>
          </a:p>
        </p:txBody>
      </p:sp>
    </p:spTree>
    <p:extLst>
      <p:ext uri="{BB962C8B-B14F-4D97-AF65-F5344CB8AC3E}">
        <p14:creationId xmlns:p14="http://schemas.microsoft.com/office/powerpoint/2010/main" val="3702911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one form that serves two categories of the Exemption Waiver Application for American Indians And Alaska Natives and other individuals who are eligible to receive Services from an Indian Health Care Provider.  You are eligible to file this exemption if you are in one of the following categories:  A member of an Indian Tribe or </a:t>
            </a:r>
            <a:r>
              <a:rPr lang="en-US" baseline="0" dirty="0" smtClean="0">
                <a:solidFill>
                  <a:srgbClr val="FF0000"/>
                </a:solidFill>
              </a:rPr>
              <a:t>Another Individual who’s eligible for health services though the Indian Health Service, Tribes and Tribal organizations or an urban clinic </a:t>
            </a:r>
            <a:r>
              <a:rPr lang="en-US" baseline="0" dirty="0" smtClean="0"/>
              <a:t>. Both Exemptions are lifetime exemptions—it is good for the rest of the persons life. However, in certain circumstances , the exemption is limited. For example , a woman who is pregnant with a child of an eligible Indian can file for an exemption, but is only temporary through post partum (6 weeks after delivering the child) . </a:t>
            </a:r>
            <a:endParaRPr lang="en-US" dirty="0" smtClean="0"/>
          </a:p>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28</a:t>
            </a:fld>
            <a:endParaRPr lang="en-US" dirty="0"/>
          </a:p>
        </p:txBody>
      </p:sp>
    </p:spTree>
    <p:extLst>
      <p:ext uri="{BB962C8B-B14F-4D97-AF65-F5344CB8AC3E}">
        <p14:creationId xmlns:p14="http://schemas.microsoft.com/office/powerpoint/2010/main" val="1017762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categories of Exemptions that AI/AN can file through the Marketplace. You may hear terms like: “Indian Exemption” or “Hardship Waiver” form.  The official name for this form is called the Application for American Indians And Alaska Natives and other individuals who are eligible to receive Services from an Indian Health Care Provider.  Based on your status or eligibility will determine how you file the form. There are other applications for other categories of Exemptions.  You can visit www.marketplace.gov to see the list.</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29</a:t>
            </a:fld>
            <a:endParaRPr lang="en-US" dirty="0"/>
          </a:p>
        </p:txBody>
      </p:sp>
    </p:spTree>
    <p:extLst>
      <p:ext uri="{BB962C8B-B14F-4D97-AF65-F5344CB8AC3E}">
        <p14:creationId xmlns:p14="http://schemas.microsoft.com/office/powerpoint/2010/main" val="3651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2</a:t>
            </a:fld>
            <a:endParaRPr lang="en-US" dirty="0"/>
          </a:p>
        </p:txBody>
      </p:sp>
    </p:spTree>
    <p:extLst>
      <p:ext uri="{BB962C8B-B14F-4D97-AF65-F5344CB8AC3E}">
        <p14:creationId xmlns:p14="http://schemas.microsoft.com/office/powerpoint/2010/main" val="170884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glance at the American Indian and Alaska Native and other Individuals who are eligible to receive services from an Indian Health Care Provider Exemption form.  It has been updated and approved on 10/2014. The form is online on the marketplace and can be filled in and then printed out and mailed. The Criteria for eligibility to file this form is listed on page 5. And it also states what documentation needs to sent in with the paper application. </a:t>
            </a:r>
            <a:r>
              <a:rPr lang="en-US" dirty="0" smtClean="0"/>
              <a:t>We have handed out copies</a:t>
            </a:r>
            <a:r>
              <a:rPr lang="en-US" baseline="0" dirty="0" smtClean="0"/>
              <a:t> of this form to you and we will show you how to fill it out and answer any questions you may have about the form.  But now let’s keep reviewing the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30</a:t>
            </a:fld>
            <a:endParaRPr lang="en-US" dirty="0"/>
          </a:p>
        </p:txBody>
      </p:sp>
    </p:spTree>
    <p:extLst>
      <p:ext uri="{BB962C8B-B14F-4D97-AF65-F5344CB8AC3E}">
        <p14:creationId xmlns:p14="http://schemas.microsoft.com/office/powerpoint/2010/main" val="92658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3</a:t>
            </a:fld>
            <a:endParaRPr lang="en-US" dirty="0"/>
          </a:p>
        </p:txBody>
      </p:sp>
    </p:spTree>
    <p:extLst>
      <p:ext uri="{BB962C8B-B14F-4D97-AF65-F5344CB8AC3E}">
        <p14:creationId xmlns:p14="http://schemas.microsoft.com/office/powerpoint/2010/main" val="12067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Individual</a:t>
            </a:r>
            <a:r>
              <a:rPr lang="en-US" sz="1200" b="0" i="0" kern="1200" baseline="0" dirty="0" smtClean="0">
                <a:solidFill>
                  <a:schemeClr val="tx1"/>
                </a:solidFill>
                <a:effectLst/>
                <a:latin typeface="+mn-lt"/>
                <a:ea typeface="+mn-ea"/>
                <a:cs typeface="+mn-cs"/>
              </a:rPr>
              <a:t> mandate is t</a:t>
            </a:r>
            <a:r>
              <a:rPr lang="en-US" sz="1200" b="0" i="0" kern="1200" dirty="0" smtClean="0">
                <a:solidFill>
                  <a:schemeClr val="tx1"/>
                </a:solidFill>
                <a:effectLst/>
                <a:latin typeface="+mn-lt"/>
                <a:ea typeface="+mn-ea"/>
                <a:cs typeface="+mn-cs"/>
              </a:rPr>
              <a:t>he provision of the Patient Protection and Affordable</a:t>
            </a:r>
            <a:r>
              <a:rPr lang="en-US" sz="1200" b="0" i="0" kern="1200" baseline="0" dirty="0" smtClean="0">
                <a:solidFill>
                  <a:schemeClr val="tx1"/>
                </a:solidFill>
                <a:effectLst/>
                <a:latin typeface="+mn-lt"/>
                <a:ea typeface="+mn-ea"/>
                <a:cs typeface="+mn-cs"/>
              </a:rPr>
              <a:t> Care Act </a:t>
            </a:r>
            <a:r>
              <a:rPr lang="en-US" sz="1200" b="0" i="0" kern="1200" dirty="0" smtClean="0">
                <a:solidFill>
                  <a:schemeClr val="tx1"/>
                </a:solidFill>
                <a:effectLst/>
                <a:latin typeface="+mn-lt"/>
                <a:ea typeface="+mn-ea"/>
                <a:cs typeface="+mn-cs"/>
              </a:rPr>
              <a:t>law that says that all Americans must have healthcare coverage, either through their employer, a private insurer, or a government program - or they will be fined.</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4</a:t>
            </a:fld>
            <a:endParaRPr lang="en-US" dirty="0"/>
          </a:p>
        </p:txBody>
      </p:sp>
    </p:spTree>
    <p:extLst>
      <p:ext uri="{BB962C8B-B14F-4D97-AF65-F5344CB8AC3E}">
        <p14:creationId xmlns:p14="http://schemas.microsoft.com/office/powerpoint/2010/main" val="420621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October</a:t>
            </a:r>
            <a:r>
              <a:rPr lang="en-US" baseline="0" dirty="0" smtClean="0"/>
              <a:t> 2, 2014 Dr. Roubideaux sent out a letter to Tribal Leaders informing them about the requirements of the Affordable Care Act Individual Mandate for all Americans and Individuals that are eligible for IHS, to have health insurance that meets minimum essential coverage by the end of 2014.  Included in that letter was </a:t>
            </a:r>
            <a:r>
              <a:rPr lang="en-US" dirty="0" smtClean="0"/>
              <a:t>a</a:t>
            </a:r>
            <a:r>
              <a:rPr lang="en-US" baseline="0" dirty="0" smtClean="0"/>
              <a:t> diagram to illustrate how to meet ACA requirements or pay a penalty when you file your taxes for not having minimum essential coverage.</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5</a:t>
            </a:fld>
            <a:endParaRPr lang="en-US" dirty="0"/>
          </a:p>
        </p:txBody>
      </p:sp>
    </p:spTree>
    <p:extLst>
      <p:ext uri="{BB962C8B-B14F-4D97-AF65-F5344CB8AC3E}">
        <p14:creationId xmlns:p14="http://schemas.microsoft.com/office/powerpoint/2010/main" val="323050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Clr>
                <a:srgbClr val="376092"/>
              </a:buClr>
            </a:pPr>
            <a:endParaRPr lang="en-US" altLang="en-US" sz="1200" dirty="0" smtClean="0">
              <a:latin typeface="Arial" panose="020B0604020202020204" pitchFamily="34" charset="0"/>
              <a:ea typeface="ＭＳ Ｐゴシック" panose="020B0600070205080204" pitchFamily="34" charset="-128"/>
              <a:cs typeface="Arial" panose="020B0604020202020204" pitchFamily="34" charset="0"/>
            </a:endParaRPr>
          </a:p>
          <a:p>
            <a:r>
              <a:rPr lang="en-US" dirty="0" smtClean="0"/>
              <a:t>AI/AN have special</a:t>
            </a:r>
            <a:r>
              <a:rPr lang="en-US" baseline="0" dirty="0" smtClean="0"/>
              <a:t> provisions provided through the ACA including : Special enrollment periods. AI/AN can enroll in the marketplace during any time of the year. They may also be eligible for zero or limited cost sharing plans. Or an </a:t>
            </a:r>
            <a:r>
              <a:rPr lang="en-US" sz="1200" kern="1200" dirty="0" smtClean="0">
                <a:solidFill>
                  <a:schemeClr val="tx1"/>
                </a:solidFill>
                <a:effectLst/>
                <a:latin typeface="+mn-lt"/>
                <a:ea typeface="+mn-ea"/>
                <a:cs typeface="+mn-cs"/>
              </a:rPr>
              <a:t>Marketplace E</a:t>
            </a:r>
            <a:r>
              <a:rPr lang="en-US" sz="1200" kern="1200" baseline="0" dirty="0" smtClean="0">
                <a:solidFill>
                  <a:schemeClr val="tx1"/>
                </a:solidFill>
                <a:effectLst/>
                <a:latin typeface="+mn-lt"/>
                <a:ea typeface="+mn-ea"/>
                <a:cs typeface="+mn-cs"/>
              </a:rPr>
              <a:t>xemption can be filed </a:t>
            </a:r>
            <a:r>
              <a:rPr lang="en-US" sz="1200" kern="1200" dirty="0" smtClean="0">
                <a:solidFill>
                  <a:schemeClr val="tx1"/>
                </a:solidFill>
                <a:effectLst/>
                <a:latin typeface="+mn-lt"/>
                <a:ea typeface="+mn-ea"/>
                <a:cs typeface="+mn-cs"/>
              </a:rPr>
              <a:t>for American Indians and Alaska Natives and Other Individuals who are Eligible to Receive Services from an Indian Health Care Provider.</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6</a:t>
            </a:fld>
            <a:endParaRPr lang="en-US" dirty="0"/>
          </a:p>
        </p:txBody>
      </p:sp>
    </p:spTree>
    <p:extLst>
      <p:ext uri="{BB962C8B-B14F-4D97-AF65-F5344CB8AC3E}">
        <p14:creationId xmlns:p14="http://schemas.microsoft.com/office/powerpoint/2010/main" val="149753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let’s talk about the types of required minimum essential coverage needed to avoid the tax penalty or shared responsibility payment. We will also define what part of Medicare that qualifies as minimum essential coverage and what does not qualify.</a:t>
            </a:r>
            <a:endParaRPr lang="en-US" dirty="0" smtClean="0"/>
          </a:p>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7</a:t>
            </a:fld>
            <a:endParaRPr lang="en-US" dirty="0"/>
          </a:p>
        </p:txBody>
      </p:sp>
    </p:spTree>
    <p:extLst>
      <p:ext uri="{BB962C8B-B14F-4D97-AF65-F5344CB8AC3E}">
        <p14:creationId xmlns:p14="http://schemas.microsoft.com/office/powerpoint/2010/main" val="29231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8</a:t>
            </a:fld>
            <a:endParaRPr lang="en-US" dirty="0"/>
          </a:p>
        </p:txBody>
      </p:sp>
    </p:spTree>
    <p:extLst>
      <p:ext uri="{BB962C8B-B14F-4D97-AF65-F5344CB8AC3E}">
        <p14:creationId xmlns:p14="http://schemas.microsoft.com/office/powerpoint/2010/main" val="423406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only have</a:t>
            </a:r>
            <a:r>
              <a:rPr lang="en-US" baseline="0" dirty="0" smtClean="0"/>
              <a:t> Medicare Part B , remember you are not considered to have minimum essential coverage.  This means you have to pay the penalty. </a:t>
            </a:r>
            <a:endParaRPr lang="en-US" dirty="0"/>
          </a:p>
        </p:txBody>
      </p:sp>
      <p:sp>
        <p:nvSpPr>
          <p:cNvPr id="4" name="Slide Number Placeholder 3"/>
          <p:cNvSpPr>
            <a:spLocks noGrp="1"/>
          </p:cNvSpPr>
          <p:nvPr>
            <p:ph type="sldNum" sz="quarter" idx="10"/>
          </p:nvPr>
        </p:nvSpPr>
        <p:spPr/>
        <p:txBody>
          <a:bodyPr/>
          <a:lstStyle/>
          <a:p>
            <a:fld id="{50665DFC-7492-490F-914C-ECDC7179EDD5}" type="slidenum">
              <a:rPr lang="en-US" smtClean="0"/>
              <a:t>10</a:t>
            </a:fld>
            <a:endParaRPr lang="en-US" dirty="0"/>
          </a:p>
        </p:txBody>
      </p:sp>
    </p:spTree>
    <p:extLst>
      <p:ext uri="{BB962C8B-B14F-4D97-AF65-F5344CB8AC3E}">
        <p14:creationId xmlns:p14="http://schemas.microsoft.com/office/powerpoint/2010/main" val="180032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B2FF8E-58C5-442A-860E-6C4EB9E8910E}" type="datetime1">
              <a:rPr lang="en-US"/>
              <a:pPr>
                <a:defRPr/>
              </a:pPr>
              <a:t>5/18/2015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1DC64E-4DBC-440F-B3E7-D59B4D49FFAC}" type="slidenum">
              <a:rPr lang="en-US"/>
              <a:pPr>
                <a:defRPr/>
              </a:pPr>
              <a:t>‹#›</a:t>
            </a:fld>
            <a:endParaRPr lang="en-US" dirty="0"/>
          </a:p>
        </p:txBody>
      </p:sp>
    </p:spTree>
    <p:extLst>
      <p:ext uri="{BB962C8B-B14F-4D97-AF65-F5344CB8AC3E}">
        <p14:creationId xmlns:p14="http://schemas.microsoft.com/office/powerpoint/2010/main" val="124407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69A314-527B-4989-8715-9755CB36097D}" type="datetime1">
              <a:rPr lang="en-US"/>
              <a:pPr>
                <a:defRPr/>
              </a:pPr>
              <a:t>5/18/2015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23247B-3EC5-47B8-B516-8FEF457968A5}" type="slidenum">
              <a:rPr lang="en-US"/>
              <a:pPr>
                <a:defRPr/>
              </a:pPr>
              <a:t>‹#›</a:t>
            </a:fld>
            <a:endParaRPr lang="en-US" dirty="0"/>
          </a:p>
        </p:txBody>
      </p:sp>
    </p:spTree>
    <p:extLst>
      <p:ext uri="{BB962C8B-B14F-4D97-AF65-F5344CB8AC3E}">
        <p14:creationId xmlns:p14="http://schemas.microsoft.com/office/powerpoint/2010/main" val="321872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0E8772-9C9D-4B15-810F-778E10D45D5A}" type="datetime1">
              <a:rPr lang="en-US"/>
              <a:pPr>
                <a:defRPr/>
              </a:pPr>
              <a:t>5/18/2015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512F07-DF88-4D13-AD62-A423613C6614}" type="slidenum">
              <a:rPr lang="en-US"/>
              <a:pPr>
                <a:defRPr/>
              </a:pPr>
              <a:t>‹#›</a:t>
            </a:fld>
            <a:endParaRPr lang="en-US" dirty="0"/>
          </a:p>
        </p:txBody>
      </p:sp>
    </p:spTree>
    <p:extLst>
      <p:ext uri="{BB962C8B-B14F-4D97-AF65-F5344CB8AC3E}">
        <p14:creationId xmlns:p14="http://schemas.microsoft.com/office/powerpoint/2010/main" val="7002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B36107-28BC-46A6-AE79-A8E15C3220B0}" type="datetime1">
              <a:rPr lang="en-US"/>
              <a:pPr>
                <a:defRPr/>
              </a:pPr>
              <a:t>5/18/2015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1F7B13-1BAC-4950-8BE5-DF39F3418031}" type="slidenum">
              <a:rPr lang="en-US"/>
              <a:pPr>
                <a:defRPr/>
              </a:pPr>
              <a:t>‹#›</a:t>
            </a:fld>
            <a:endParaRPr lang="en-US" dirty="0"/>
          </a:p>
        </p:txBody>
      </p:sp>
    </p:spTree>
    <p:extLst>
      <p:ext uri="{BB962C8B-B14F-4D97-AF65-F5344CB8AC3E}">
        <p14:creationId xmlns:p14="http://schemas.microsoft.com/office/powerpoint/2010/main" val="352829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AB488E-816D-4CFD-B6AA-3DE1582655B8}" type="datetime1">
              <a:rPr lang="en-US"/>
              <a:pPr>
                <a:defRPr/>
              </a:pPr>
              <a:t>5/18/2015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078CC0-BA07-427C-908B-1B6E37C75074}" type="slidenum">
              <a:rPr lang="en-US"/>
              <a:pPr>
                <a:defRPr/>
              </a:pPr>
              <a:t>‹#›</a:t>
            </a:fld>
            <a:endParaRPr lang="en-US" dirty="0"/>
          </a:p>
        </p:txBody>
      </p:sp>
    </p:spTree>
    <p:extLst>
      <p:ext uri="{BB962C8B-B14F-4D97-AF65-F5344CB8AC3E}">
        <p14:creationId xmlns:p14="http://schemas.microsoft.com/office/powerpoint/2010/main" val="382677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F1F0D3-3B7F-4736-B13A-B7E2F9FD18ED}" type="datetime1">
              <a:rPr lang="en-US"/>
              <a:pPr>
                <a:defRPr/>
              </a:pPr>
              <a:t>5/18/2015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CF6F76-E335-44E3-AE15-21B3F6AD7B0B}" type="slidenum">
              <a:rPr lang="en-US"/>
              <a:pPr>
                <a:defRPr/>
              </a:pPr>
              <a:t>‹#›</a:t>
            </a:fld>
            <a:endParaRPr lang="en-US" dirty="0"/>
          </a:p>
        </p:txBody>
      </p:sp>
    </p:spTree>
    <p:extLst>
      <p:ext uri="{BB962C8B-B14F-4D97-AF65-F5344CB8AC3E}">
        <p14:creationId xmlns:p14="http://schemas.microsoft.com/office/powerpoint/2010/main" val="126710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E23ACCF-81B4-4882-BDBC-B3CF8C29D63C}" type="datetime1">
              <a:rPr lang="en-US"/>
              <a:pPr>
                <a:defRPr/>
              </a:pPr>
              <a:t>5/18/2015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A7B026-B715-4D3E-8C09-0687E2C8770B}" type="slidenum">
              <a:rPr lang="en-US"/>
              <a:pPr>
                <a:defRPr/>
              </a:pPr>
              <a:t>‹#›</a:t>
            </a:fld>
            <a:endParaRPr lang="en-US" dirty="0"/>
          </a:p>
        </p:txBody>
      </p:sp>
    </p:spTree>
    <p:extLst>
      <p:ext uri="{BB962C8B-B14F-4D97-AF65-F5344CB8AC3E}">
        <p14:creationId xmlns:p14="http://schemas.microsoft.com/office/powerpoint/2010/main" val="7632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5A80EE-8AFE-4A4B-9BC7-09904C9C40AE}" type="datetime1">
              <a:rPr lang="en-US"/>
              <a:pPr>
                <a:defRPr/>
              </a:pPr>
              <a:t>5/18/2015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23AC8EB-09F6-4F10-98C8-84FE09485291}" type="slidenum">
              <a:rPr lang="en-US"/>
              <a:pPr>
                <a:defRPr/>
              </a:pPr>
              <a:t>‹#›</a:t>
            </a:fld>
            <a:endParaRPr lang="en-US" dirty="0"/>
          </a:p>
        </p:txBody>
      </p:sp>
    </p:spTree>
    <p:extLst>
      <p:ext uri="{BB962C8B-B14F-4D97-AF65-F5344CB8AC3E}">
        <p14:creationId xmlns:p14="http://schemas.microsoft.com/office/powerpoint/2010/main" val="66017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2C0092-29DE-45C8-BEED-B6DFD4C75AB0}" type="datetime1">
              <a:rPr lang="en-US"/>
              <a:pPr>
                <a:defRPr/>
              </a:pPr>
              <a:t>5/18/2015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0E76FC-218A-4A48-BA7D-D9F0E920D3DC}" type="slidenum">
              <a:rPr lang="en-US"/>
              <a:pPr>
                <a:defRPr/>
              </a:pPr>
              <a:t>‹#›</a:t>
            </a:fld>
            <a:endParaRPr lang="en-US" dirty="0"/>
          </a:p>
        </p:txBody>
      </p:sp>
    </p:spTree>
    <p:extLst>
      <p:ext uri="{BB962C8B-B14F-4D97-AF65-F5344CB8AC3E}">
        <p14:creationId xmlns:p14="http://schemas.microsoft.com/office/powerpoint/2010/main" val="177113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6B5BDF-28CA-4651-943B-D5C44D0BF36F}" type="datetime1">
              <a:rPr lang="en-US"/>
              <a:pPr>
                <a:defRPr/>
              </a:pPr>
              <a:t>5/18/2015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C967EB-D4EA-4B6F-A8AA-E84118CCC145}" type="slidenum">
              <a:rPr lang="en-US"/>
              <a:pPr>
                <a:defRPr/>
              </a:pPr>
              <a:t>‹#›</a:t>
            </a:fld>
            <a:endParaRPr lang="en-US" dirty="0"/>
          </a:p>
        </p:txBody>
      </p:sp>
    </p:spTree>
    <p:extLst>
      <p:ext uri="{BB962C8B-B14F-4D97-AF65-F5344CB8AC3E}">
        <p14:creationId xmlns:p14="http://schemas.microsoft.com/office/powerpoint/2010/main" val="410152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F6942E-2AD2-49AA-8A67-DEE28F29D13A}" type="datetime1">
              <a:rPr lang="en-US"/>
              <a:pPr>
                <a:defRPr/>
              </a:pPr>
              <a:t>5/18/2015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BC5B85-AA98-408D-9FE4-4ADD91EE029A}" type="slidenum">
              <a:rPr lang="en-US"/>
              <a:pPr>
                <a:defRPr/>
              </a:pPr>
              <a:t>‹#›</a:t>
            </a:fld>
            <a:endParaRPr lang="en-US" dirty="0"/>
          </a:p>
        </p:txBody>
      </p:sp>
    </p:spTree>
    <p:extLst>
      <p:ext uri="{BB962C8B-B14F-4D97-AF65-F5344CB8AC3E}">
        <p14:creationId xmlns:p14="http://schemas.microsoft.com/office/powerpoint/2010/main" val="2595676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mn-cs"/>
              </a:defRPr>
            </a:lvl1pPr>
          </a:lstStyle>
          <a:p>
            <a:pPr fontAlgn="base">
              <a:spcBef>
                <a:spcPct val="0"/>
              </a:spcBef>
              <a:spcAft>
                <a:spcPct val="0"/>
              </a:spcAft>
              <a:defRPr/>
            </a:pPr>
            <a:fld id="{8F0BEB1D-E4B0-417E-9BCF-2A458A9A963D}" type="datetime1">
              <a:rPr lang="en-US">
                <a:ea typeface="ＭＳ Ｐゴシック" panose="020B0600070205080204" pitchFamily="34" charset="-128"/>
              </a:rPr>
              <a:pPr fontAlgn="base">
                <a:spcBef>
                  <a:spcPct val="0"/>
                </a:spcBef>
                <a:spcAft>
                  <a:spcPct val="0"/>
                </a:spcAft>
                <a:defRPr/>
              </a:pPr>
              <a:t>5/18/2015</a:t>
            </a:fld>
            <a:endParaRPr lang="en-US" dirty="0">
              <a:ea typeface="ＭＳ Ｐゴシック"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fontAlgn="base">
              <a:spcBef>
                <a:spcPct val="0"/>
              </a:spcBef>
              <a:spcAft>
                <a:spcPct val="0"/>
              </a:spcAft>
              <a:defRPr/>
            </a:pPr>
            <a:fld id="{5DDC77A7-B953-462C-B950-4AA6C2E04123}" type="slidenum">
              <a:rPr lang="en-US">
                <a:ea typeface="ＭＳ Ｐゴシック" panose="020B0600070205080204" pitchFamily="34" charset="-128"/>
              </a:rPr>
              <a:pPr fontAlgn="base">
                <a:spcBef>
                  <a:spcPct val="0"/>
                </a:spcBef>
                <a:spcAft>
                  <a:spcPct val="0"/>
                </a:spcAft>
                <a:defRPr/>
              </a:pPr>
              <a:t>‹#›</a:t>
            </a:fld>
            <a:endParaRPr lang="en-US" dirty="0">
              <a:ea typeface="ＭＳ Ｐゴシック" panose="020B0600070205080204" pitchFamily="34" charset="-128"/>
            </a:endParaRPr>
          </a:p>
        </p:txBody>
      </p:sp>
    </p:spTree>
    <p:extLst>
      <p:ext uri="{BB962C8B-B14F-4D97-AF65-F5344CB8AC3E}">
        <p14:creationId xmlns:p14="http://schemas.microsoft.com/office/powerpoint/2010/main" val="328747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care.gov/glossary/minimum-essential-covera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healthcare.gov/fees-exemption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irs.gov/file_source/pub/irs-access/f8965_accessible.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apps.irs.gov/app/scripts/exit.jsp?dest=https://www.healthcare.gov/fees-exemptions/exemptions-from-the-fe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hyperlink" Target="http://www.healthcare.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ihb.org/tribalhealthreform" TargetMode="External"/><Relationship Id="rId2" Type="http://schemas.openxmlformats.org/officeDocument/2006/relationships/hyperlink" Target="mailto:dcoley@nihb.org"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hs.gov/newsroom/directorsblo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edicare.gov/what-medicare-covers/part-b/what-medicare-part-b-covers.html" TargetMode="External"/><Relationship Id="rId2" Type="http://schemas.openxmlformats.org/officeDocument/2006/relationships/hyperlink" Target="http://www.medicare.gov/what-medicare-covers/part-a/what-part-a-cover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Subtitle 2"/>
          <p:cNvSpPr>
            <a:spLocks noGrp="1"/>
          </p:cNvSpPr>
          <p:nvPr>
            <p:ph type="subTitle" idx="1"/>
          </p:nvPr>
        </p:nvSpPr>
        <p:spPr bwMode="auto">
          <a:xfrm>
            <a:off x="0" y="4075113"/>
            <a:ext cx="9144000" cy="210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2400" i="1" dirty="0" smtClean="0">
              <a:solidFill>
                <a:srgbClr val="C00000"/>
              </a:solidFill>
              <a:ea typeface="ＭＳ Ｐゴシック" pitchFamily="34" charset="-128"/>
              <a:cs typeface="Segoe UI" pitchFamily="34" charset="0"/>
            </a:endParaRPr>
          </a:p>
          <a:p>
            <a:pPr>
              <a:defRPr/>
            </a:pPr>
            <a:r>
              <a:rPr lang="en-US" sz="2400" i="1" dirty="0" smtClean="0">
                <a:solidFill>
                  <a:srgbClr val="C00000"/>
                </a:solidFill>
                <a:ea typeface="ＭＳ Ｐゴシック" pitchFamily="34" charset="-128"/>
                <a:cs typeface="Segoe UI" pitchFamily="34" charset="0"/>
              </a:rPr>
              <a:t>National Indian Health Outreach and Education </a:t>
            </a:r>
          </a:p>
          <a:p>
            <a:pPr>
              <a:defRPr/>
            </a:pPr>
            <a:r>
              <a:rPr lang="en-US" sz="2400" i="1" dirty="0" smtClean="0">
                <a:solidFill>
                  <a:srgbClr val="C00000"/>
                </a:solidFill>
                <a:ea typeface="ＭＳ Ｐゴシック" pitchFamily="34" charset="-128"/>
                <a:cs typeface="Segoe UI" pitchFamily="34" charset="0"/>
              </a:rPr>
              <a:t>(NIHOE) Initiative 2014-2015</a:t>
            </a:r>
          </a:p>
          <a:p>
            <a:pPr>
              <a:defRPr/>
            </a:pPr>
            <a:endParaRPr lang="en-US" sz="2400" i="1" dirty="0">
              <a:solidFill>
                <a:srgbClr val="C00000"/>
              </a:solidFill>
              <a:ea typeface="ＭＳ Ｐゴシック" pitchFamily="34" charset="-128"/>
              <a:cs typeface="Segoe UI" pitchFamily="34" charset="0"/>
            </a:endParaRPr>
          </a:p>
          <a:p>
            <a:pPr>
              <a:defRPr/>
            </a:pPr>
            <a:endParaRPr lang="en-US" sz="2400" i="1" dirty="0">
              <a:solidFill>
                <a:srgbClr val="C00000"/>
              </a:solidFill>
              <a:latin typeface="Segoe UI" pitchFamily="34" charset="0"/>
              <a:ea typeface="ＭＳ Ｐゴシック" pitchFamily="34" charset="-128"/>
              <a:cs typeface="Segoe UI" pitchFamily="34" charset="0"/>
            </a:endParaRPr>
          </a:p>
          <a:p>
            <a:pPr>
              <a:defRPr/>
            </a:pPr>
            <a:endParaRPr lang="en-US" sz="2000" i="1" dirty="0" smtClean="0">
              <a:solidFill>
                <a:srgbClr val="C00000"/>
              </a:solidFill>
              <a:latin typeface="Myriad Pro" pitchFamily="34" charset="0"/>
              <a:ea typeface="ＭＳ Ｐゴシック" pitchFamily="34" charset="-128"/>
            </a:endParaRPr>
          </a:p>
          <a:p>
            <a:pPr>
              <a:spcBef>
                <a:spcPts val="0"/>
              </a:spcBef>
              <a:buFont typeface="Arial" charset="0"/>
              <a:buNone/>
              <a:defRPr/>
            </a:pPr>
            <a:endParaRPr lang="en-US" sz="1800" dirty="0" smtClean="0">
              <a:solidFill>
                <a:schemeClr val="tx1">
                  <a:lumMod val="50000"/>
                  <a:lumOff val="50000"/>
                </a:schemeClr>
              </a:solidFill>
              <a:latin typeface="Myriad Pro" pitchFamily="34" charset="0"/>
              <a:ea typeface="ＭＳ Ｐゴシック" pitchFamily="34" charset="-128"/>
            </a:endParaRPr>
          </a:p>
        </p:txBody>
      </p:sp>
      <p:sp>
        <p:nvSpPr>
          <p:cNvPr id="2" name="TextBox 1"/>
          <p:cNvSpPr txBox="1"/>
          <p:nvPr/>
        </p:nvSpPr>
        <p:spPr>
          <a:xfrm>
            <a:off x="0" y="662940"/>
            <a:ext cx="9144000" cy="1569660"/>
          </a:xfrm>
          <a:prstGeom prst="rect">
            <a:avLst/>
          </a:prstGeom>
          <a:noFill/>
        </p:spPr>
        <p:txBody>
          <a:bodyPr wrap="square" rtlCol="0">
            <a:spAutoFit/>
          </a:bodyPr>
          <a:lstStyle/>
          <a:p>
            <a:pPr algn="ctr"/>
            <a:endParaRPr lang="en-US" sz="3200" b="1" dirty="0" smtClean="0">
              <a:solidFill>
                <a:srgbClr val="C00000"/>
              </a:solidFill>
            </a:endParaRPr>
          </a:p>
          <a:p>
            <a:pPr algn="ctr"/>
            <a:r>
              <a:rPr lang="en-US" sz="3200" b="1" dirty="0" smtClean="0">
                <a:solidFill>
                  <a:srgbClr val="C00000"/>
                </a:solidFill>
              </a:rPr>
              <a:t>AI/AN Exemption from the Individual Shared Responsibility Payment</a:t>
            </a:r>
          </a:p>
        </p:txBody>
      </p:sp>
    </p:spTree>
    <p:extLst>
      <p:ext uri="{BB962C8B-B14F-4D97-AF65-F5344CB8AC3E}">
        <p14:creationId xmlns:p14="http://schemas.microsoft.com/office/powerpoint/2010/main" val="328985844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Essential Coverage</a:t>
            </a:r>
            <a:endParaRPr lang="en-US" dirty="0"/>
          </a:p>
        </p:txBody>
      </p:sp>
      <p:sp>
        <p:nvSpPr>
          <p:cNvPr id="3" name="Content Placeholder 2"/>
          <p:cNvSpPr>
            <a:spLocks noGrp="1"/>
          </p:cNvSpPr>
          <p:nvPr>
            <p:ph idx="1"/>
          </p:nvPr>
        </p:nvSpPr>
        <p:spPr/>
        <p:txBody>
          <a:bodyPr/>
          <a:lstStyle/>
          <a:p>
            <a:r>
              <a:rPr lang="en-US" dirty="0"/>
              <a:t>If you have only Medicare Part B, you are not considered to have minimum essential coverage&lt;</a:t>
            </a:r>
            <a:r>
              <a:rPr lang="en-US" u="sng" dirty="0">
                <a:hlinkClick r:id="rId3"/>
              </a:rPr>
              <a:t>https://www.healthcare.gov/glossary/minimum-essential-coverage</a:t>
            </a:r>
            <a:r>
              <a:rPr lang="en-US" dirty="0"/>
              <a:t>&gt;. This means you may have to pay the penalty&lt;</a:t>
            </a:r>
            <a:r>
              <a:rPr lang="en-US" u="sng" dirty="0">
                <a:hlinkClick r:id="rId4"/>
              </a:rPr>
              <a:t>https://www.healthcare.gov/fees-exemptions/</a:t>
            </a:r>
            <a:r>
              <a:rPr lang="en-US" dirty="0"/>
              <a:t>&gt; that people who don't have coverage may have to pay.</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10</a:t>
            </a:fld>
            <a:endParaRPr lang="en-US" dirty="0"/>
          </a:p>
        </p:txBody>
      </p:sp>
    </p:spTree>
    <p:extLst>
      <p:ext uri="{BB962C8B-B14F-4D97-AF65-F5344CB8AC3E}">
        <p14:creationId xmlns:p14="http://schemas.microsoft.com/office/powerpoint/2010/main" val="1588863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262"/>
            <a:ext cx="8229600" cy="947375"/>
          </a:xfrm>
        </p:spPr>
        <p:txBody>
          <a:bodyPr/>
          <a:lstStyle/>
          <a:p>
            <a:r>
              <a:rPr lang="en-US" dirty="0" smtClean="0"/>
              <a:t>Minimal Essential Coverage </a:t>
            </a:r>
            <a:r>
              <a:rPr lang="en-US" sz="3000" dirty="0" smtClean="0"/>
              <a:t>(cont.)</a:t>
            </a:r>
            <a:endParaRPr lang="en-US" sz="3000" dirty="0"/>
          </a:p>
        </p:txBody>
      </p:sp>
      <p:sp>
        <p:nvSpPr>
          <p:cNvPr id="3" name="Content Placeholder 2"/>
          <p:cNvSpPr>
            <a:spLocks noGrp="1"/>
          </p:cNvSpPr>
          <p:nvPr>
            <p:ph idx="1"/>
          </p:nvPr>
        </p:nvSpPr>
        <p:spPr/>
        <p:txBody>
          <a:bodyPr/>
          <a:lstStyle/>
          <a:p>
            <a:r>
              <a:rPr lang="en-US" sz="3000" dirty="0" smtClean="0"/>
              <a:t>HHS Secretary can designate other plans as those that meet </a:t>
            </a:r>
            <a:r>
              <a:rPr lang="en-US" sz="3000" dirty="0"/>
              <a:t>M</a:t>
            </a:r>
            <a:r>
              <a:rPr lang="en-US" sz="3000" dirty="0" smtClean="0"/>
              <a:t>inimum </a:t>
            </a:r>
            <a:r>
              <a:rPr lang="en-US" sz="3000" dirty="0"/>
              <a:t>E</a:t>
            </a:r>
            <a:r>
              <a:rPr lang="en-US" sz="3000" dirty="0" smtClean="0"/>
              <a:t>ssential </a:t>
            </a:r>
            <a:r>
              <a:rPr lang="en-US" sz="3000" dirty="0"/>
              <a:t>C</a:t>
            </a:r>
            <a:r>
              <a:rPr lang="en-US" sz="3000" dirty="0" smtClean="0"/>
              <a:t>overage</a:t>
            </a:r>
          </a:p>
          <a:p>
            <a:r>
              <a:rPr lang="en-US" dirty="0" smtClean="0"/>
              <a:t>Health coverage and plans that do not meet Minimum Essential Coverage Requirements</a:t>
            </a:r>
          </a:p>
          <a:p>
            <a:pPr lvl="1"/>
            <a:r>
              <a:rPr lang="en-US" dirty="0" smtClean="0"/>
              <a:t>IHS, Tribe or Tribal organization or Urban Indian health program/organization (I/T/U)</a:t>
            </a:r>
          </a:p>
          <a:p>
            <a:pPr lvl="1"/>
            <a:r>
              <a:rPr lang="en-US" dirty="0" smtClean="0"/>
              <a:t>Standalone dental plans</a:t>
            </a:r>
          </a:p>
          <a:p>
            <a:pPr lvl="1"/>
            <a:r>
              <a:rPr lang="en-US" dirty="0" smtClean="0"/>
              <a:t>Private plans that are not designated as a QHP or considered grandfathered</a:t>
            </a:r>
          </a:p>
          <a:p>
            <a:pPr lvl="1"/>
            <a:r>
              <a:rPr lang="en-US" dirty="0" smtClean="0"/>
              <a:t>Disease-specific coverage</a:t>
            </a:r>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11</a:t>
            </a:fld>
            <a:endParaRPr lang="en-US" dirty="0"/>
          </a:p>
        </p:txBody>
      </p:sp>
    </p:spTree>
    <p:extLst>
      <p:ext uri="{BB962C8B-B14F-4D97-AF65-F5344CB8AC3E}">
        <p14:creationId xmlns:p14="http://schemas.microsoft.com/office/powerpoint/2010/main" val="749046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0E76FC-218A-4A48-BA7D-D9F0E920D3DC}" type="slidenum">
              <a:rPr lang="en-US" smtClean="0"/>
              <a:pPr>
                <a:defRPr/>
              </a:pPr>
              <a:t>12</a:t>
            </a:fld>
            <a:endParaRPr lang="en-US" dirty="0"/>
          </a:p>
        </p:txBody>
      </p:sp>
      <p:pic>
        <p:nvPicPr>
          <p:cNvPr id="3" name="Picture 2"/>
          <p:cNvPicPr>
            <a:picLocks noChangeAspect="1"/>
          </p:cNvPicPr>
          <p:nvPr/>
        </p:nvPicPr>
        <p:blipFill>
          <a:blip r:embed="rId2"/>
          <a:stretch>
            <a:fillRect/>
          </a:stretch>
        </p:blipFill>
        <p:spPr>
          <a:xfrm>
            <a:off x="369961" y="629587"/>
            <a:ext cx="8404078" cy="8910000"/>
          </a:xfrm>
          <a:prstGeom prst="rect">
            <a:avLst/>
          </a:prstGeom>
        </p:spPr>
      </p:pic>
    </p:spTree>
    <p:extLst>
      <p:ext uri="{BB962C8B-B14F-4D97-AF65-F5344CB8AC3E}">
        <p14:creationId xmlns:p14="http://schemas.microsoft.com/office/powerpoint/2010/main" val="37795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THE TAX PENALTY</a:t>
            </a:r>
          </a:p>
          <a:p>
            <a:pPr marL="0" indent="0">
              <a:buNone/>
            </a:pPr>
            <a:r>
              <a:rPr lang="en-US" b="1" dirty="0" smtClean="0"/>
              <a:t>Or (Individual Shared  </a:t>
            </a:r>
          </a:p>
          <a:p>
            <a:pPr marL="0" indent="0">
              <a:buNone/>
            </a:pPr>
            <a:r>
              <a:rPr lang="en-US" b="1" dirty="0" smtClean="0"/>
              <a:t>Responsibility Payment)</a:t>
            </a:r>
          </a:p>
          <a:p>
            <a:pPr marL="0" indent="0">
              <a:buNone/>
            </a:pPr>
            <a:endParaRPr lang="en-US" b="1"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13</a:t>
            </a:fld>
            <a:endParaRPr lang="en-US" dirty="0"/>
          </a:p>
        </p:txBody>
      </p:sp>
    </p:spTree>
    <p:extLst>
      <p:ext uri="{BB962C8B-B14F-4D97-AF65-F5344CB8AC3E}">
        <p14:creationId xmlns:p14="http://schemas.microsoft.com/office/powerpoint/2010/main" val="3935327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262"/>
            <a:ext cx="8229600" cy="947375"/>
          </a:xfrm>
        </p:spPr>
        <p:txBody>
          <a:bodyPr/>
          <a:lstStyle/>
          <a:p>
            <a:r>
              <a:rPr lang="en-US" dirty="0" smtClean="0"/>
              <a:t>Tax Penalty</a:t>
            </a:r>
            <a:endParaRPr lang="en-US" dirty="0"/>
          </a:p>
        </p:txBody>
      </p:sp>
      <p:sp>
        <p:nvSpPr>
          <p:cNvPr id="3" name="Content Placeholder 2"/>
          <p:cNvSpPr>
            <a:spLocks noGrp="1"/>
          </p:cNvSpPr>
          <p:nvPr>
            <p:ph idx="1"/>
          </p:nvPr>
        </p:nvSpPr>
        <p:spPr>
          <a:xfrm>
            <a:off x="457200" y="1239864"/>
            <a:ext cx="8229600" cy="4886299"/>
          </a:xfrm>
        </p:spPr>
        <p:txBody>
          <a:bodyPr/>
          <a:lstStyle/>
          <a:p>
            <a:r>
              <a:rPr lang="en-US" sz="2800" dirty="0" smtClean="0"/>
              <a:t>Beginning on January 1, 2014, all Americans are required to maintain minimum essential coverage or pay a penalty.</a:t>
            </a:r>
          </a:p>
          <a:p>
            <a:r>
              <a:rPr lang="en-US" sz="2800" dirty="0" smtClean="0"/>
              <a:t>Fines are due on the income tax filing date the following year</a:t>
            </a:r>
          </a:p>
          <a:p>
            <a:r>
              <a:rPr lang="en-US" sz="2800" dirty="0" smtClean="0"/>
              <a:t>The penalty is broken out for each month that an individual does not meet the coverage requirements</a:t>
            </a:r>
          </a:p>
          <a:p>
            <a:r>
              <a:rPr lang="en-US" sz="2800" dirty="0" smtClean="0"/>
              <a:t>2014</a:t>
            </a:r>
          </a:p>
          <a:p>
            <a:pPr lvl="1"/>
            <a:r>
              <a:rPr lang="en-US" dirty="0" smtClean="0"/>
              <a:t>The greater of either 1% of yearly household income or $95 per individual and $47.50 per child</a:t>
            </a:r>
          </a:p>
          <a:p>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14</a:t>
            </a:fld>
            <a:endParaRPr lang="en-US" dirty="0"/>
          </a:p>
        </p:txBody>
      </p:sp>
    </p:spTree>
    <p:extLst>
      <p:ext uri="{BB962C8B-B14F-4D97-AF65-F5344CB8AC3E}">
        <p14:creationId xmlns:p14="http://schemas.microsoft.com/office/powerpoint/2010/main" val="659374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326"/>
            <a:ext cx="8229600" cy="934312"/>
          </a:xfrm>
        </p:spPr>
        <p:txBody>
          <a:bodyPr/>
          <a:lstStyle/>
          <a:p>
            <a:r>
              <a:rPr lang="en-US" dirty="0" smtClean="0"/>
              <a:t>Tax Penalty </a:t>
            </a:r>
            <a:r>
              <a:rPr lang="en-US" sz="3000" dirty="0" smtClean="0"/>
              <a:t>(cont.)</a:t>
            </a:r>
            <a:endParaRPr lang="en-US" sz="3000" dirty="0"/>
          </a:p>
        </p:txBody>
      </p:sp>
      <p:sp>
        <p:nvSpPr>
          <p:cNvPr id="3" name="Content Placeholder 2"/>
          <p:cNvSpPr>
            <a:spLocks noGrp="1"/>
          </p:cNvSpPr>
          <p:nvPr>
            <p:ph idx="1"/>
          </p:nvPr>
        </p:nvSpPr>
        <p:spPr>
          <a:xfrm>
            <a:off x="263471" y="1326357"/>
            <a:ext cx="8880529" cy="5121275"/>
          </a:xfrm>
        </p:spPr>
        <p:txBody>
          <a:bodyPr/>
          <a:lstStyle/>
          <a:p>
            <a:r>
              <a:rPr lang="en-US" sz="2800" dirty="0" smtClean="0"/>
              <a:t>2015</a:t>
            </a:r>
          </a:p>
          <a:p>
            <a:pPr lvl="1"/>
            <a:r>
              <a:rPr lang="en-US" dirty="0" smtClean="0"/>
              <a:t>The greater of either 2% of the yearly household income or $325 per individual and $162.50 per child</a:t>
            </a:r>
          </a:p>
          <a:p>
            <a:r>
              <a:rPr lang="en-US" sz="2800" dirty="0" smtClean="0"/>
              <a:t>2016</a:t>
            </a:r>
          </a:p>
          <a:p>
            <a:pPr lvl="1"/>
            <a:r>
              <a:rPr lang="en-US" dirty="0" smtClean="0"/>
              <a:t>The greater of either 2.5% of the yearly household 			income or $695 per individual and $347.50 per child</a:t>
            </a:r>
          </a:p>
          <a:p>
            <a:r>
              <a:rPr lang="en-US" sz="2800" dirty="0" smtClean="0"/>
              <a:t>2017 and moving forward</a:t>
            </a:r>
          </a:p>
          <a:p>
            <a:pPr lvl="1"/>
            <a:r>
              <a:rPr lang="en-US" dirty="0" smtClean="0"/>
              <a:t>The greater of either 2.5% of the yearly household income or the 2016 penalty per individual and child adjusted for inflation</a:t>
            </a:r>
          </a:p>
          <a:p>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15</a:t>
            </a:fld>
            <a:endParaRPr lang="en-US" dirty="0"/>
          </a:p>
        </p:txBody>
      </p:sp>
    </p:spTree>
    <p:extLst>
      <p:ext uri="{BB962C8B-B14F-4D97-AF65-F5344CB8AC3E}">
        <p14:creationId xmlns:p14="http://schemas.microsoft.com/office/powerpoint/2010/main" val="3819444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Apply ?</a:t>
            </a:r>
            <a:endParaRPr lang="en-US" dirty="0"/>
          </a:p>
        </p:txBody>
      </p:sp>
      <p:sp>
        <p:nvSpPr>
          <p:cNvPr id="4" name="Slide Number Placeholder 3"/>
          <p:cNvSpPr>
            <a:spLocks noGrp="1"/>
          </p:cNvSpPr>
          <p:nvPr>
            <p:ph type="sldNum" sz="quarter" idx="12"/>
          </p:nvPr>
        </p:nvSpPr>
        <p:spPr/>
        <p:txBody>
          <a:bodyPr/>
          <a:lstStyle/>
          <a:p>
            <a:pPr>
              <a:defRPr/>
            </a:pPr>
            <a:fld id="{D5078CC0-BA07-427C-908B-1B6E37C75074}" type="slidenum">
              <a:rPr lang="en-US" smtClean="0"/>
              <a:pPr>
                <a:defRPr/>
              </a:pPr>
              <a:t>16</a:t>
            </a:fld>
            <a:endParaRPr lang="en-US" dirty="0"/>
          </a:p>
        </p:txBody>
      </p:sp>
    </p:spTree>
    <p:extLst>
      <p:ext uri="{BB962C8B-B14F-4D97-AF65-F5344CB8AC3E}">
        <p14:creationId xmlns:p14="http://schemas.microsoft.com/office/powerpoint/2010/main" val="1880389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262"/>
            <a:ext cx="8229600" cy="947375"/>
          </a:xfrm>
        </p:spPr>
        <p:txBody>
          <a:bodyPr/>
          <a:lstStyle/>
          <a:p>
            <a:r>
              <a:rPr lang="en-US" dirty="0" smtClean="0"/>
              <a:t>Who Should Obtain an Exemption</a:t>
            </a:r>
            <a:endParaRPr lang="en-US" dirty="0"/>
          </a:p>
        </p:txBody>
      </p:sp>
      <p:sp>
        <p:nvSpPr>
          <p:cNvPr id="3" name="Content Placeholder 2"/>
          <p:cNvSpPr>
            <a:spLocks noGrp="1"/>
          </p:cNvSpPr>
          <p:nvPr>
            <p:ph idx="1"/>
          </p:nvPr>
        </p:nvSpPr>
        <p:spPr>
          <a:xfrm>
            <a:off x="170481" y="1417638"/>
            <a:ext cx="8632556" cy="4708526"/>
          </a:xfrm>
        </p:spPr>
        <p:txBody>
          <a:bodyPr/>
          <a:lstStyle/>
          <a:p>
            <a:r>
              <a:rPr lang="en-US" sz="2800" dirty="0" smtClean="0"/>
              <a:t>All eligible American Indians and Alaska Natives and other Individuals who are eligible to receive services from an Indian health care provider</a:t>
            </a:r>
          </a:p>
          <a:p>
            <a:pPr lvl="1"/>
            <a:r>
              <a:rPr lang="en-US" sz="2400" dirty="0"/>
              <a:t>Remember services at an I/T/U is not considered “minimum essential” </a:t>
            </a:r>
            <a:r>
              <a:rPr lang="en-US" sz="2400" dirty="0" smtClean="0"/>
              <a:t>coverage</a:t>
            </a:r>
          </a:p>
          <a:p>
            <a:r>
              <a:rPr lang="en-US" sz="2800" dirty="0" smtClean="0"/>
              <a:t>Exemptions are specific to an “individual” not tied to households</a:t>
            </a:r>
          </a:p>
          <a:p>
            <a:r>
              <a:rPr lang="en-US" sz="2800" dirty="0" smtClean="0"/>
              <a:t>Minimum essential coverage requirement is not determined by age (no age limit!)</a:t>
            </a:r>
          </a:p>
          <a:p>
            <a:pPr lvl="1"/>
            <a:r>
              <a:rPr lang="en-US" sz="2400" dirty="0" smtClean="0"/>
              <a:t>Infants need to obtain an exemption if they need to be exempt</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17</a:t>
            </a:fld>
            <a:endParaRPr lang="en-US" dirty="0"/>
          </a:p>
        </p:txBody>
      </p:sp>
    </p:spTree>
    <p:extLst>
      <p:ext uri="{BB962C8B-B14F-4D97-AF65-F5344CB8AC3E}">
        <p14:creationId xmlns:p14="http://schemas.microsoft.com/office/powerpoint/2010/main" val="2441456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claim an exemption</a:t>
            </a:r>
            <a:endParaRPr lang="en-US" dirty="0"/>
          </a:p>
        </p:txBody>
      </p:sp>
      <p:sp>
        <p:nvSpPr>
          <p:cNvPr id="4" name="Slide Number Placeholder 3"/>
          <p:cNvSpPr>
            <a:spLocks noGrp="1"/>
          </p:cNvSpPr>
          <p:nvPr>
            <p:ph type="sldNum" sz="quarter" idx="12"/>
          </p:nvPr>
        </p:nvSpPr>
        <p:spPr/>
        <p:txBody>
          <a:bodyPr/>
          <a:lstStyle/>
          <a:p>
            <a:pPr>
              <a:defRPr/>
            </a:pPr>
            <a:fld id="{D5078CC0-BA07-427C-908B-1B6E37C75074}" type="slidenum">
              <a:rPr lang="en-US" smtClean="0"/>
              <a:pPr>
                <a:defRPr/>
              </a:pPr>
              <a:t>18</a:t>
            </a:fld>
            <a:endParaRPr lang="en-US" dirty="0"/>
          </a:p>
        </p:txBody>
      </p:sp>
    </p:spTree>
    <p:extLst>
      <p:ext uri="{BB962C8B-B14F-4D97-AF65-F5344CB8AC3E}">
        <p14:creationId xmlns:p14="http://schemas.microsoft.com/office/powerpoint/2010/main" val="404270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33996"/>
          </a:xfrm>
        </p:spPr>
        <p:txBody>
          <a:bodyPr/>
          <a:lstStyle/>
          <a:p>
            <a:r>
              <a:rPr lang="en-US" dirty="0" smtClean="0"/>
              <a:t/>
            </a:r>
            <a:br>
              <a:rPr lang="en-US" dirty="0" smtClean="0"/>
            </a:br>
            <a:r>
              <a:rPr lang="en-US" dirty="0"/>
              <a:t>Two Ways to Claim the Exemption</a:t>
            </a:r>
          </a:p>
        </p:txBody>
      </p:sp>
      <p:sp>
        <p:nvSpPr>
          <p:cNvPr id="3" name="Content Placeholder 2"/>
          <p:cNvSpPr>
            <a:spLocks noGrp="1"/>
          </p:cNvSpPr>
          <p:nvPr>
            <p:ph idx="1"/>
          </p:nvPr>
        </p:nvSpPr>
        <p:spPr>
          <a:xfrm>
            <a:off x="960894" y="2308634"/>
            <a:ext cx="7725905" cy="3817529"/>
          </a:xfrm>
        </p:spPr>
        <p:txBody>
          <a:bodyPr/>
          <a:lstStyle/>
          <a:p>
            <a:pPr marL="514350" indent="-514350">
              <a:buAutoNum type="arabicPeriod"/>
            </a:pPr>
            <a:r>
              <a:rPr lang="en-US" sz="3600" dirty="0" smtClean="0"/>
              <a:t>Tax Return Filing Process </a:t>
            </a:r>
          </a:p>
          <a:p>
            <a:pPr marL="0" indent="0">
              <a:buNone/>
            </a:pPr>
            <a:endParaRPr lang="en-US" sz="3600" dirty="0"/>
          </a:p>
          <a:p>
            <a:pPr marL="0" indent="0">
              <a:buNone/>
            </a:pPr>
            <a:r>
              <a:rPr lang="en-US" sz="3600" smtClean="0"/>
              <a:t>2. Marketplace </a:t>
            </a:r>
            <a:r>
              <a:rPr lang="en-US" sz="3600" dirty="0" smtClean="0"/>
              <a:t>Exemption Application</a:t>
            </a:r>
          </a:p>
          <a:p>
            <a:pPr marL="0" indent="0">
              <a:buNone/>
            </a:pPr>
            <a:endParaRPr lang="en-US" sz="3600"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19</a:t>
            </a:fld>
            <a:endParaRPr lang="en-US" dirty="0"/>
          </a:p>
        </p:txBody>
      </p:sp>
    </p:spTree>
    <p:extLst>
      <p:ext uri="{BB962C8B-B14F-4D97-AF65-F5344CB8AC3E}">
        <p14:creationId xmlns:p14="http://schemas.microsoft.com/office/powerpoint/2010/main" val="4097106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
            <a:ext cx="8229600" cy="937578"/>
          </a:xfrm>
        </p:spPr>
        <p:txBody>
          <a:bodyPr/>
          <a:lstStyle/>
          <a:p>
            <a:r>
              <a:rPr lang="en-US" dirty="0" smtClean="0"/>
              <a:t>Course Outline</a:t>
            </a:r>
            <a:endParaRPr lang="en-US" dirty="0"/>
          </a:p>
        </p:txBody>
      </p:sp>
      <p:sp>
        <p:nvSpPr>
          <p:cNvPr id="3" name="Content Placeholder 2"/>
          <p:cNvSpPr>
            <a:spLocks noGrp="1"/>
          </p:cNvSpPr>
          <p:nvPr>
            <p:ph idx="1"/>
          </p:nvPr>
        </p:nvSpPr>
        <p:spPr>
          <a:xfrm>
            <a:off x="457200" y="1394460"/>
            <a:ext cx="8229600" cy="4525963"/>
          </a:xfrm>
        </p:spPr>
        <p:txBody>
          <a:bodyPr/>
          <a:lstStyle/>
          <a:p>
            <a:r>
              <a:rPr lang="en-US" dirty="0" smtClean="0"/>
              <a:t>The Individual Mandate </a:t>
            </a:r>
          </a:p>
          <a:p>
            <a:r>
              <a:rPr lang="en-US" dirty="0" smtClean="0"/>
              <a:t>Minimum Essential Coverage</a:t>
            </a:r>
          </a:p>
          <a:p>
            <a:r>
              <a:rPr lang="en-US" dirty="0" smtClean="0"/>
              <a:t>Tax Penalty</a:t>
            </a:r>
          </a:p>
          <a:p>
            <a:r>
              <a:rPr lang="en-US" dirty="0" smtClean="0"/>
              <a:t>Should I apply?</a:t>
            </a:r>
          </a:p>
          <a:p>
            <a:r>
              <a:rPr lang="en-US" dirty="0" smtClean="0"/>
              <a:t>How to Claim an Exemption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2</a:t>
            </a:fld>
            <a:endParaRPr lang="en-US" dirty="0"/>
          </a:p>
        </p:txBody>
      </p:sp>
    </p:spTree>
    <p:extLst>
      <p:ext uri="{BB962C8B-B14F-4D97-AF65-F5344CB8AC3E}">
        <p14:creationId xmlns:p14="http://schemas.microsoft.com/office/powerpoint/2010/main" val="1663136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326"/>
            <a:ext cx="8229600" cy="934312"/>
          </a:xfrm>
        </p:spPr>
        <p:txBody>
          <a:bodyPr/>
          <a:lstStyle/>
          <a:p>
            <a:r>
              <a:rPr lang="en-US" dirty="0" smtClean="0"/>
              <a:t>First Option-- Claim it on Tax Return</a:t>
            </a:r>
            <a:endParaRPr lang="en-US" dirty="0"/>
          </a:p>
        </p:txBody>
      </p:sp>
      <p:sp>
        <p:nvSpPr>
          <p:cNvPr id="3" name="Content Placeholder 2"/>
          <p:cNvSpPr>
            <a:spLocks noGrp="1"/>
          </p:cNvSpPr>
          <p:nvPr>
            <p:ph idx="1"/>
          </p:nvPr>
        </p:nvSpPr>
        <p:spPr>
          <a:xfrm>
            <a:off x="457200" y="1875295"/>
            <a:ext cx="8229600" cy="4250868"/>
          </a:xfrm>
        </p:spPr>
        <p:txBody>
          <a:bodyPr/>
          <a:lstStyle/>
          <a:p>
            <a:pPr>
              <a:spcBef>
                <a:spcPts val="0"/>
              </a:spcBef>
            </a:pPr>
            <a:r>
              <a:rPr lang="en-US" sz="2800" dirty="0" smtClean="0"/>
              <a:t>Both enrolled members of federally recognized Tribes and ANCSA Corporations </a:t>
            </a:r>
            <a:r>
              <a:rPr lang="en-US" sz="2800" u="sng" dirty="0" smtClean="0"/>
              <a:t>AND</a:t>
            </a:r>
            <a:r>
              <a:rPr lang="en-US" sz="2800" dirty="0" smtClean="0"/>
              <a:t> individuals eligible for I/T/U services may claim the exemption when they file their 2014 Tax Return (due 4/15/15).</a:t>
            </a:r>
          </a:p>
          <a:p>
            <a:pPr lvl="1">
              <a:spcBef>
                <a:spcPts val="0"/>
              </a:spcBef>
            </a:pPr>
            <a:r>
              <a:rPr lang="en-US" sz="2400" dirty="0" smtClean="0"/>
              <a:t>HHS Secretary Sylvia Burwell announced on September 18, 2014 that individuals eligible to receive health care from an I/T/U will be able to claim an exemption from the shared responsibility payment through the tax filing process starting in 2014 tax year. </a:t>
            </a:r>
          </a:p>
          <a:p>
            <a:pPr marL="0" indent="0">
              <a:spcBef>
                <a:spcPts val="0"/>
              </a:spcBef>
              <a:buNone/>
            </a:pPr>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20</a:t>
            </a:fld>
            <a:endParaRPr lang="en-US" dirty="0"/>
          </a:p>
        </p:txBody>
      </p:sp>
    </p:spTree>
    <p:extLst>
      <p:ext uri="{BB962C8B-B14F-4D97-AF65-F5344CB8AC3E}">
        <p14:creationId xmlns:p14="http://schemas.microsoft.com/office/powerpoint/2010/main" val="752074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326"/>
            <a:ext cx="8229600" cy="934312"/>
          </a:xfrm>
        </p:spPr>
        <p:txBody>
          <a:bodyPr/>
          <a:lstStyle/>
          <a:p>
            <a:r>
              <a:rPr lang="en-US" dirty="0" smtClean="0"/>
              <a:t>Claim it on Tax Return (cont.)</a:t>
            </a:r>
            <a:endParaRPr lang="en-US" dirty="0"/>
          </a:p>
        </p:txBody>
      </p:sp>
      <p:sp>
        <p:nvSpPr>
          <p:cNvPr id="3" name="Content Placeholder 2"/>
          <p:cNvSpPr>
            <a:spLocks noGrp="1"/>
          </p:cNvSpPr>
          <p:nvPr>
            <p:ph idx="1"/>
          </p:nvPr>
        </p:nvSpPr>
        <p:spPr>
          <a:xfrm>
            <a:off x="457200" y="1417638"/>
            <a:ext cx="8229600" cy="4938711"/>
          </a:xfrm>
        </p:spPr>
        <p:txBody>
          <a:bodyPr/>
          <a:lstStyle/>
          <a:p>
            <a:pPr>
              <a:spcBef>
                <a:spcPts val="0"/>
              </a:spcBef>
            </a:pPr>
            <a:r>
              <a:rPr lang="en-US" sz="2800" dirty="0" smtClean="0"/>
              <a:t> </a:t>
            </a:r>
            <a:r>
              <a:rPr lang="en-US" sz="2800" dirty="0"/>
              <a:t>I</a:t>
            </a:r>
            <a:r>
              <a:rPr lang="en-US" sz="2800" dirty="0" smtClean="0"/>
              <a:t>RS Tax Form 8965-Health Coverage Exemptions:</a:t>
            </a:r>
          </a:p>
          <a:p>
            <a:pPr lvl="1">
              <a:spcBef>
                <a:spcPts val="0"/>
              </a:spcBef>
            </a:pPr>
            <a:r>
              <a:rPr lang="en-US" sz="2400" dirty="0" smtClean="0"/>
              <a:t>Must complete this form when filing tax return if you have a Marketplace-granted coverage exemption or if claiming an exemption on your return. </a:t>
            </a:r>
          </a:p>
          <a:p>
            <a:pPr lvl="1">
              <a:spcBef>
                <a:spcPts val="0"/>
              </a:spcBef>
            </a:pPr>
            <a:r>
              <a:rPr lang="en-US" sz="2400" dirty="0" smtClean="0"/>
              <a:t>Can claim exemption in:</a:t>
            </a:r>
          </a:p>
          <a:p>
            <a:pPr lvl="2">
              <a:spcBef>
                <a:spcPts val="0"/>
              </a:spcBef>
            </a:pPr>
            <a:r>
              <a:rPr lang="en-US" sz="2000" dirty="0" smtClean="0"/>
              <a:t>Part I:    If  have an exemption certificate number, insert name and SSN of each individual; or</a:t>
            </a:r>
          </a:p>
          <a:p>
            <a:pPr lvl="2">
              <a:spcBef>
                <a:spcPts val="0"/>
              </a:spcBef>
            </a:pPr>
            <a:r>
              <a:rPr lang="en-US" sz="2000" dirty="0" smtClean="0"/>
              <a:t>Part II:   If eligible for specific income exemptions; or</a:t>
            </a:r>
          </a:p>
          <a:p>
            <a:pPr lvl="2">
              <a:spcBef>
                <a:spcPts val="0"/>
              </a:spcBef>
            </a:pPr>
            <a:r>
              <a:rPr lang="en-US" sz="2000" dirty="0" smtClean="0"/>
              <a:t>Part III:  If no exemption certificate number, self-attest and claim a specific exemption (i.e., must indicate type). </a:t>
            </a:r>
          </a:p>
          <a:p>
            <a:pPr marL="457200" lvl="1" indent="0">
              <a:spcBef>
                <a:spcPts val="0"/>
              </a:spcBef>
              <a:buNone/>
            </a:pPr>
            <a:endParaRPr lang="en-US" dirty="0"/>
          </a:p>
          <a:p>
            <a:pPr lvl="1">
              <a:spcBef>
                <a:spcPts val="0"/>
              </a:spcBef>
            </a:pPr>
            <a:endParaRPr lang="en-US" dirty="0" smtClean="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21</a:t>
            </a:fld>
            <a:endParaRPr lang="en-US" dirty="0"/>
          </a:p>
        </p:txBody>
      </p:sp>
    </p:spTree>
    <p:extLst>
      <p:ext uri="{BB962C8B-B14F-4D97-AF65-F5344CB8AC3E}">
        <p14:creationId xmlns:p14="http://schemas.microsoft.com/office/powerpoint/2010/main" val="3746851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0E76FC-218A-4A48-BA7D-D9F0E920D3DC}" type="slidenum">
              <a:rPr lang="en-US" smtClean="0"/>
              <a:pPr>
                <a:defRPr/>
              </a:pPr>
              <a:t>22</a:t>
            </a:fld>
            <a:endParaRPr lang="en-US" dirty="0"/>
          </a:p>
        </p:txBody>
      </p:sp>
      <p:sp>
        <p:nvSpPr>
          <p:cNvPr id="3" name="Rectangle 2"/>
          <p:cNvSpPr/>
          <p:nvPr/>
        </p:nvSpPr>
        <p:spPr>
          <a:xfrm>
            <a:off x="1513266" y="991673"/>
            <a:ext cx="6536029" cy="3298339"/>
          </a:xfrm>
          <a:prstGeom prst="rect">
            <a:avLst/>
          </a:prstGeom>
        </p:spPr>
        <p:txBody>
          <a:bodyPr wrap="square">
            <a:spAutoFit/>
          </a:bodyPr>
          <a:lstStyle/>
          <a:p>
            <a:pPr>
              <a:spcBef>
                <a:spcPts val="1125"/>
              </a:spcBef>
            </a:pPr>
            <a:r>
              <a:rPr lang="en-US" sz="2800" b="1" dirty="0">
                <a:solidFill>
                  <a:srgbClr val="FF3300"/>
                </a:solidFill>
                <a:latin typeface="Times New Roman" panose="02020603050405020304" pitchFamily="18" charset="0"/>
                <a:ea typeface="Times New Roman" panose="02020603050405020304" pitchFamily="18" charset="0"/>
              </a:rPr>
              <a:t>IRS Exemptions</a:t>
            </a:r>
          </a:p>
          <a:p>
            <a:pPr>
              <a:spcBef>
                <a:spcPts val="1125"/>
              </a:spcBef>
            </a:pPr>
            <a:r>
              <a:rPr lang="en-US" dirty="0">
                <a:solidFill>
                  <a:srgbClr val="000000"/>
                </a:solidFill>
                <a:latin typeface="Times New Roman" panose="02020603050405020304" pitchFamily="18" charset="0"/>
                <a:ea typeface="Times New Roman" panose="02020603050405020304" pitchFamily="18" charset="0"/>
              </a:rPr>
              <a:t>For a coverage exemption that you qualify to claim on your tax return, all you need to do is file Form 8965 with your tax return – you do not need to call the IRS or obtain the exemption in advance.</a:t>
            </a:r>
            <a:endParaRPr lang="en-US" sz="2800" dirty="0">
              <a:latin typeface="Times New Roman" panose="02020603050405020304" pitchFamily="18" charset="0"/>
              <a:ea typeface="Times New Roman" panose="02020603050405020304" pitchFamily="18" charset="0"/>
            </a:endParaRPr>
          </a:p>
          <a:p>
            <a:pPr>
              <a:spcBef>
                <a:spcPts val="1125"/>
              </a:spcBef>
            </a:pPr>
            <a:r>
              <a:rPr lang="en-US" dirty="0">
                <a:solidFill>
                  <a:srgbClr val="000000"/>
                </a:solidFill>
                <a:latin typeface="Times New Roman" panose="02020603050405020304" pitchFamily="18" charset="0"/>
                <a:ea typeface="Times New Roman" panose="02020603050405020304" pitchFamily="18" charset="0"/>
              </a:rPr>
              <a:t>You will use Part II, Coverage Exemptions for Your Household Claimed on Your Return, of Form 8965 to claim a coverage exemption if your income is below your filing threshold and you choose </a:t>
            </a:r>
            <a:r>
              <a:rPr lang="en-US" dirty="0" smtClean="0">
                <a:solidFill>
                  <a:srgbClr val="000000"/>
                </a:solidFill>
                <a:latin typeface="Times New Roman" panose="02020603050405020304" pitchFamily="18" charset="0"/>
                <a:ea typeface="Times New Roman" panose="02020603050405020304" pitchFamily="18" charset="0"/>
              </a:rPr>
              <a:t>to </a:t>
            </a:r>
            <a:r>
              <a:rPr lang="en-US" dirty="0">
                <a:solidFill>
                  <a:srgbClr val="000000"/>
                </a:solidFill>
                <a:latin typeface="Times New Roman" panose="02020603050405020304" pitchFamily="18" charset="0"/>
                <a:ea typeface="Times New Roman" panose="02020603050405020304" pitchFamily="18" charset="0"/>
              </a:rPr>
              <a:t>file a tax return. If you are not required to file a tax return and don’t want to file a return, you do not need to file a return solely to claim this exemption.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682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b="-2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23</a:t>
            </a:fld>
            <a:endParaRPr lang="en-US" dirty="0"/>
          </a:p>
        </p:txBody>
      </p:sp>
      <p:pic>
        <p:nvPicPr>
          <p:cNvPr id="9" name="Picture 8"/>
          <p:cNvPicPr>
            <a:picLocks noChangeAspect="1"/>
          </p:cNvPicPr>
          <p:nvPr/>
        </p:nvPicPr>
        <p:blipFill>
          <a:blip r:embed="rId4"/>
          <a:stretch>
            <a:fillRect/>
          </a:stretch>
        </p:blipFill>
        <p:spPr>
          <a:xfrm>
            <a:off x="425020" y="609415"/>
            <a:ext cx="8338930" cy="10945688"/>
          </a:xfrm>
          <a:prstGeom prst="rect">
            <a:avLst/>
          </a:prstGeom>
        </p:spPr>
      </p:pic>
    </p:spTree>
    <p:extLst>
      <p:ext uri="{BB962C8B-B14F-4D97-AF65-F5344CB8AC3E}">
        <p14:creationId xmlns:p14="http://schemas.microsoft.com/office/powerpoint/2010/main" val="252085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0E76FC-218A-4A48-BA7D-D9F0E920D3DC}" type="slidenum">
              <a:rPr lang="en-US" smtClean="0"/>
              <a:pPr>
                <a:defRPr/>
              </a:pPr>
              <a:t>24</a:t>
            </a:fld>
            <a:endParaRPr lang="en-US" dirty="0"/>
          </a:p>
        </p:txBody>
      </p:sp>
      <p:pic>
        <p:nvPicPr>
          <p:cNvPr id="3" name="Picture 2"/>
          <p:cNvPicPr>
            <a:picLocks noChangeAspect="1"/>
          </p:cNvPicPr>
          <p:nvPr/>
        </p:nvPicPr>
        <p:blipFill>
          <a:blip r:embed="rId2"/>
          <a:stretch>
            <a:fillRect/>
          </a:stretch>
        </p:blipFill>
        <p:spPr>
          <a:xfrm>
            <a:off x="1177100" y="539645"/>
            <a:ext cx="6579937" cy="7245570"/>
          </a:xfrm>
          <a:prstGeom prst="rect">
            <a:avLst/>
          </a:prstGeom>
        </p:spPr>
      </p:pic>
    </p:spTree>
    <p:extLst>
      <p:ext uri="{BB962C8B-B14F-4D97-AF65-F5344CB8AC3E}">
        <p14:creationId xmlns:p14="http://schemas.microsoft.com/office/powerpoint/2010/main" val="1016663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467" y="1085265"/>
            <a:ext cx="5760720" cy="3323987"/>
          </a:xfrm>
          <a:prstGeom prst="rect">
            <a:avLst/>
          </a:prstGeom>
        </p:spPr>
        <p:txBody>
          <a:bodyPr wrap="square">
            <a:spAutoFit/>
          </a:bodyPr>
          <a:lstStyle/>
          <a:p>
            <a:r>
              <a:rPr lang="en-US" sz="4000" dirty="0" smtClean="0"/>
              <a:t>The Instructions and the 8965 form can be found at the link below:</a:t>
            </a:r>
          </a:p>
          <a:p>
            <a:endParaRPr lang="en-US" sz="3000" dirty="0"/>
          </a:p>
          <a:p>
            <a:r>
              <a:rPr lang="en-US" sz="3000" dirty="0" smtClean="0"/>
              <a:t>http</a:t>
            </a:r>
            <a:r>
              <a:rPr lang="en-US" sz="3000" dirty="0"/>
              <a:t>://</a:t>
            </a:r>
            <a:r>
              <a:rPr lang="en-US" sz="3000" dirty="0">
                <a:hlinkClick r:id="rId2"/>
              </a:rPr>
              <a:t>www.irs.gov/file_source/pub/irs-access/f8965_accessible.pdf</a:t>
            </a:r>
            <a:endParaRPr lang="en-US" sz="3000" dirty="0"/>
          </a:p>
        </p:txBody>
      </p:sp>
    </p:spTree>
    <p:extLst>
      <p:ext uri="{BB962C8B-B14F-4D97-AF65-F5344CB8AC3E}">
        <p14:creationId xmlns:p14="http://schemas.microsoft.com/office/powerpoint/2010/main" val="285748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949" y="811369"/>
            <a:ext cx="5364051" cy="4406334"/>
          </a:xfrm>
          <a:prstGeom prst="rect">
            <a:avLst/>
          </a:prstGeom>
        </p:spPr>
        <p:txBody>
          <a:bodyPr wrap="square">
            <a:spAutoFit/>
          </a:bodyPr>
          <a:lstStyle/>
          <a:p>
            <a:pPr>
              <a:spcBef>
                <a:spcPts val="1125"/>
              </a:spcBef>
            </a:pPr>
            <a:r>
              <a:rPr lang="en-US" sz="2800" b="1" dirty="0">
                <a:solidFill>
                  <a:srgbClr val="FF3300"/>
                </a:solidFill>
                <a:latin typeface="Times New Roman" panose="02020603050405020304" pitchFamily="18" charset="0"/>
                <a:ea typeface="Times New Roman" panose="02020603050405020304" pitchFamily="18" charset="0"/>
              </a:rPr>
              <a:t>Marketplace Exemptions</a:t>
            </a:r>
          </a:p>
          <a:p>
            <a:pPr>
              <a:spcBef>
                <a:spcPts val="1125"/>
              </a:spcBef>
            </a:pPr>
            <a:r>
              <a:rPr lang="en-US" dirty="0">
                <a:solidFill>
                  <a:srgbClr val="000000"/>
                </a:solidFill>
                <a:latin typeface="Times New Roman" panose="02020603050405020304" pitchFamily="18" charset="0"/>
                <a:ea typeface="Times New Roman" panose="02020603050405020304" pitchFamily="18" charset="0"/>
              </a:rPr>
              <a:t>If you are granted a coverage exemption from the Marketplace, they will send you a notice with your unique Exemption Certificate Number or ECN. Keep this notice with other important tax information. </a:t>
            </a:r>
            <a:endParaRPr lang="en-US" sz="2800" dirty="0">
              <a:latin typeface="Times New Roman" panose="02020603050405020304" pitchFamily="18" charset="0"/>
              <a:ea typeface="Times New Roman" panose="02020603050405020304" pitchFamily="18" charset="0"/>
            </a:endParaRPr>
          </a:p>
          <a:p>
            <a:pPr>
              <a:spcBef>
                <a:spcPts val="1125"/>
              </a:spcBef>
            </a:pPr>
            <a:r>
              <a:rPr lang="en-US" dirty="0">
                <a:solidFill>
                  <a:srgbClr val="000000"/>
                </a:solidFill>
                <a:latin typeface="Times New Roman" panose="02020603050405020304" pitchFamily="18" charset="0"/>
                <a:ea typeface="Times New Roman" panose="02020603050405020304" pitchFamily="18" charset="0"/>
              </a:rPr>
              <a:t>You will enter your ECN in Part I, Marketplace-Granted Coverage Exemptions for Individuals, of Form 8965 in column C.</a:t>
            </a:r>
            <a:endParaRPr lang="en-US" sz="2800" dirty="0">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If the Marketplace hasn’t processed your exemption application before you file your tax return, complete Part I of Form 8965 and enter “pending” in Column C for each person listed.  If you claim the exemption on your return, you do not need an ECN from the Marketplace.</a:t>
            </a:r>
            <a:endParaRPr lang="en-US" dirty="0"/>
          </a:p>
        </p:txBody>
      </p:sp>
    </p:spTree>
    <p:extLst>
      <p:ext uri="{BB962C8B-B14F-4D97-AF65-F5344CB8AC3E}">
        <p14:creationId xmlns:p14="http://schemas.microsoft.com/office/powerpoint/2010/main" val="424686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E0E76FC-218A-4A48-BA7D-D9F0E920D3DC}" type="slidenum">
              <a:rPr lang="en-US" smtClean="0"/>
              <a:pPr>
                <a:defRPr/>
              </a:pPr>
              <a:t>27</a:t>
            </a:fld>
            <a:endParaRPr lang="en-US" dirty="0"/>
          </a:p>
        </p:txBody>
      </p:sp>
      <p:sp>
        <p:nvSpPr>
          <p:cNvPr id="3" name="Rectangle 2"/>
          <p:cNvSpPr/>
          <p:nvPr/>
        </p:nvSpPr>
        <p:spPr>
          <a:xfrm>
            <a:off x="1474631" y="1249251"/>
            <a:ext cx="6703454" cy="3421449"/>
          </a:xfrm>
          <a:prstGeom prst="rect">
            <a:avLst/>
          </a:prstGeom>
        </p:spPr>
        <p:txBody>
          <a:bodyPr wrap="square">
            <a:spAutoFit/>
          </a:bodyPr>
          <a:lstStyle/>
          <a:p>
            <a:pPr>
              <a:spcBef>
                <a:spcPts val="1125"/>
              </a:spcBef>
            </a:pPr>
            <a:r>
              <a:rPr lang="en-US" dirty="0">
                <a:solidFill>
                  <a:srgbClr val="000000"/>
                </a:solidFill>
                <a:latin typeface="Times New Roman" panose="02020603050405020304" pitchFamily="18" charset="0"/>
                <a:ea typeface="Times New Roman" panose="02020603050405020304" pitchFamily="18" charset="0"/>
              </a:rPr>
              <a:t>Other coverage exemptions may be claimed on your tax return using Part III, Coverage Exemptions for Individuals Claimed on Your Return, of Form 8965. Use a separate line for each individual and exemption type claimed on the return.</a:t>
            </a:r>
            <a:endParaRPr lang="en-US" sz="2800" dirty="0">
              <a:latin typeface="Times New Roman" panose="02020603050405020304" pitchFamily="18" charset="0"/>
              <a:ea typeface="Times New Roman" panose="02020603050405020304" pitchFamily="18" charset="0"/>
            </a:endParaRPr>
          </a:p>
          <a:p>
            <a:pPr>
              <a:spcBef>
                <a:spcPts val="1125"/>
              </a:spcBef>
            </a:pPr>
            <a:r>
              <a:rPr lang="en-US" dirty="0">
                <a:solidFill>
                  <a:srgbClr val="000000"/>
                </a:solidFill>
                <a:latin typeface="Times New Roman" panose="02020603050405020304" pitchFamily="18" charset="0"/>
                <a:ea typeface="Times New Roman" panose="02020603050405020304" pitchFamily="18" charset="0"/>
              </a:rPr>
              <a:t>This chart shows the types of exemptions available and whether they must be granted by the Marketplace, claimed on an income tax return filed with the IRS, or either may be granted by the Marketplace or claimed on a tax return. For additional information about how to get exemptions that may be granted by the Marketplace, visit </a:t>
            </a:r>
            <a:r>
              <a:rPr lang="en-US" dirty="0">
                <a:solidFill>
                  <a:srgbClr val="000000"/>
                </a:solidFill>
                <a:latin typeface="Times New Roman" panose="02020603050405020304" pitchFamily="18" charset="0"/>
                <a:ea typeface="Times New Roman" panose="02020603050405020304" pitchFamily="18" charset="0"/>
                <a:hlinkClick r:id="rId2" tooltip="HealthCare.gov/exemptions"/>
              </a:rPr>
              <a:t>HealthCare.gov/exemptions</a:t>
            </a:r>
            <a:r>
              <a:rPr lang="en-US"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Bef>
                <a:spcPts val="1125"/>
              </a:spcBef>
            </a:pPr>
            <a:r>
              <a:rPr lang="en-US"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6141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
            <a:ext cx="8229600" cy="937578"/>
          </a:xfrm>
        </p:spPr>
        <p:txBody>
          <a:bodyPr/>
          <a:lstStyle/>
          <a:p>
            <a:r>
              <a:rPr lang="en-US" dirty="0" smtClean="0"/>
              <a:t>Second Option – Submit an Exemption Application</a:t>
            </a:r>
            <a:endParaRPr lang="en-US" dirty="0"/>
          </a:p>
        </p:txBody>
      </p:sp>
      <p:sp>
        <p:nvSpPr>
          <p:cNvPr id="3" name="Content Placeholder 2"/>
          <p:cNvSpPr>
            <a:spLocks noGrp="1"/>
          </p:cNvSpPr>
          <p:nvPr>
            <p:ph idx="1"/>
          </p:nvPr>
        </p:nvSpPr>
        <p:spPr>
          <a:xfrm>
            <a:off x="457200" y="2030278"/>
            <a:ext cx="8229600" cy="4153545"/>
          </a:xfrm>
        </p:spPr>
        <p:txBody>
          <a:bodyPr/>
          <a:lstStyle/>
          <a:p>
            <a:pPr>
              <a:spcBef>
                <a:spcPts val="0"/>
              </a:spcBef>
            </a:pPr>
            <a:r>
              <a:rPr lang="en-US" dirty="0" smtClean="0"/>
              <a:t>OMB Form No. 0938-1190</a:t>
            </a:r>
          </a:p>
          <a:p>
            <a:pPr>
              <a:spcBef>
                <a:spcPts val="0"/>
              </a:spcBef>
            </a:pPr>
            <a:r>
              <a:rPr lang="en-US" dirty="0" smtClean="0"/>
              <a:t>Approved and released on December 23, 2013</a:t>
            </a:r>
          </a:p>
          <a:p>
            <a:pPr>
              <a:spcBef>
                <a:spcPts val="0"/>
              </a:spcBef>
            </a:pPr>
            <a:r>
              <a:rPr lang="en-US" dirty="0" smtClean="0"/>
              <a:t>Includes 2 categories of exemptions:</a:t>
            </a:r>
            <a:endParaRPr lang="en-US" dirty="0"/>
          </a:p>
          <a:p>
            <a:pPr lvl="1">
              <a:spcBef>
                <a:spcPts val="0"/>
              </a:spcBef>
            </a:pPr>
            <a:r>
              <a:rPr lang="en-US" dirty="0" smtClean="0"/>
              <a:t>American Indian / Alaska Native  </a:t>
            </a:r>
          </a:p>
          <a:p>
            <a:pPr lvl="2">
              <a:spcBef>
                <a:spcPts val="0"/>
              </a:spcBef>
            </a:pPr>
            <a:r>
              <a:rPr lang="en-US" sz="2800" dirty="0" smtClean="0"/>
              <a:t>Membership in a federally recognized Tribe or Alaska Native Claims Settlement Act (“ANCSA”) Corporation /All other individuals </a:t>
            </a:r>
            <a:endParaRPr lang="en-US" sz="2800"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28</a:t>
            </a:fld>
            <a:endParaRPr lang="en-US" dirty="0"/>
          </a:p>
        </p:txBody>
      </p:sp>
    </p:spTree>
    <p:extLst>
      <p:ext uri="{BB962C8B-B14F-4D97-AF65-F5344CB8AC3E}">
        <p14:creationId xmlns:p14="http://schemas.microsoft.com/office/powerpoint/2010/main" val="2193148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93920"/>
          </a:xfrm>
        </p:spPr>
        <p:txBody>
          <a:bodyPr/>
          <a:lstStyle/>
          <a:p>
            <a:r>
              <a:rPr lang="en-US" dirty="0" smtClean="0"/>
              <a:t/>
            </a:r>
            <a:br>
              <a:rPr lang="en-US" dirty="0" smtClean="0"/>
            </a:br>
            <a:r>
              <a:rPr lang="en-US" sz="3600" b="1" dirty="0" smtClean="0"/>
              <a:t>Two Categories of Exemptions for AI/AN</a:t>
            </a:r>
            <a:endParaRPr lang="en-US" sz="3600" b="1" dirty="0"/>
          </a:p>
        </p:txBody>
      </p:sp>
      <p:sp>
        <p:nvSpPr>
          <p:cNvPr id="3" name="Content Placeholder 2"/>
          <p:cNvSpPr>
            <a:spLocks noGrp="1"/>
          </p:cNvSpPr>
          <p:nvPr>
            <p:ph idx="1"/>
          </p:nvPr>
        </p:nvSpPr>
        <p:spPr>
          <a:xfrm>
            <a:off x="307818" y="1868558"/>
            <a:ext cx="8378982" cy="4257606"/>
          </a:xfrm>
        </p:spPr>
        <p:txBody>
          <a:bodyPr/>
          <a:lstStyle/>
          <a:p>
            <a:r>
              <a:rPr lang="en-US" sz="3600" dirty="0"/>
              <a:t>The Exemption for Members of an Indian Tribe, </a:t>
            </a:r>
            <a:r>
              <a:rPr lang="en-US" sz="3600" dirty="0" smtClean="0"/>
              <a:t>for </a:t>
            </a:r>
            <a:r>
              <a:rPr lang="en-US" sz="3600" dirty="0"/>
              <a:t>individuals eligible for I/T/U </a:t>
            </a:r>
            <a:r>
              <a:rPr lang="en-US" sz="3600" dirty="0" smtClean="0"/>
              <a:t>services</a:t>
            </a:r>
          </a:p>
          <a:p>
            <a:r>
              <a:rPr lang="en-US" sz="3600" dirty="0" smtClean="0"/>
              <a:t> Or, for other </a:t>
            </a:r>
            <a:r>
              <a:rPr lang="en-US" sz="3600" dirty="0"/>
              <a:t>Individuals who are Eligible to Receive Services from an Indian Health Care Provider </a:t>
            </a:r>
          </a:p>
          <a:p>
            <a:pPr marL="0" indent="0">
              <a:buNone/>
            </a:pPr>
            <a:r>
              <a:rPr lang="en-US" sz="3600" dirty="0" smtClean="0"/>
              <a:t> </a:t>
            </a:r>
            <a:endParaRPr lang="en-US" sz="3600"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29</a:t>
            </a:fld>
            <a:endParaRPr lang="en-US" dirty="0"/>
          </a:p>
        </p:txBody>
      </p:sp>
    </p:spTree>
    <p:extLst>
      <p:ext uri="{BB962C8B-B14F-4D97-AF65-F5344CB8AC3E}">
        <p14:creationId xmlns:p14="http://schemas.microsoft.com/office/powerpoint/2010/main" val="3523325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Individual Mandate </a:t>
            </a:r>
            <a:endParaRPr lang="en-US" dirty="0"/>
          </a:p>
        </p:txBody>
      </p:sp>
      <p:sp>
        <p:nvSpPr>
          <p:cNvPr id="4" name="Slide Number Placeholder 3"/>
          <p:cNvSpPr>
            <a:spLocks noGrp="1"/>
          </p:cNvSpPr>
          <p:nvPr>
            <p:ph type="sldNum" sz="quarter" idx="12"/>
          </p:nvPr>
        </p:nvSpPr>
        <p:spPr/>
        <p:txBody>
          <a:bodyPr/>
          <a:lstStyle/>
          <a:p>
            <a:pPr>
              <a:defRPr/>
            </a:pPr>
            <a:fld id="{D5078CC0-BA07-427C-908B-1B6E37C75074}" type="slidenum">
              <a:rPr lang="en-US" smtClean="0"/>
              <a:pPr>
                <a:defRPr/>
              </a:pPr>
              <a:t>3</a:t>
            </a:fld>
            <a:endParaRPr lang="en-US" dirty="0"/>
          </a:p>
        </p:txBody>
      </p:sp>
    </p:spTree>
    <p:extLst>
      <p:ext uri="{BB962C8B-B14F-4D97-AF65-F5344CB8AC3E}">
        <p14:creationId xmlns:p14="http://schemas.microsoft.com/office/powerpoint/2010/main" val="1603383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30</a:t>
            </a:fld>
            <a:endParaRPr lang="en-US" dirty="0"/>
          </a:p>
        </p:txBody>
      </p:sp>
      <p:pic>
        <p:nvPicPr>
          <p:cNvPr id="2" name="Picture 1"/>
          <p:cNvPicPr>
            <a:picLocks noChangeAspect="1"/>
          </p:cNvPicPr>
          <p:nvPr/>
        </p:nvPicPr>
        <p:blipFill>
          <a:blip r:embed="rId3"/>
          <a:stretch>
            <a:fillRect/>
          </a:stretch>
        </p:blipFill>
        <p:spPr>
          <a:xfrm>
            <a:off x="292989" y="226504"/>
            <a:ext cx="8078338" cy="10962001"/>
          </a:xfrm>
          <a:prstGeom prst="rect">
            <a:avLst/>
          </a:prstGeom>
        </p:spPr>
      </p:pic>
    </p:spTree>
    <p:extLst>
      <p:ext uri="{BB962C8B-B14F-4D97-AF65-F5344CB8AC3E}">
        <p14:creationId xmlns:p14="http://schemas.microsoft.com/office/powerpoint/2010/main" val="1500443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262"/>
            <a:ext cx="8229600" cy="947375"/>
          </a:xfrm>
        </p:spPr>
        <p:txBody>
          <a:bodyPr/>
          <a:lstStyle/>
          <a:p>
            <a:r>
              <a:rPr lang="en-US" dirty="0" smtClean="0"/>
              <a:t>Learn More </a:t>
            </a:r>
            <a:r>
              <a:rPr lang="en-US" dirty="0"/>
              <a:t>A</a:t>
            </a:r>
            <a:r>
              <a:rPr lang="en-US" dirty="0" smtClean="0"/>
              <a:t>bout Exemptions</a:t>
            </a:r>
            <a:endParaRPr lang="en-US" dirty="0"/>
          </a:p>
        </p:txBody>
      </p:sp>
      <p:sp>
        <p:nvSpPr>
          <p:cNvPr id="3" name="Content Placeholder 2"/>
          <p:cNvSpPr>
            <a:spLocks noGrp="1"/>
          </p:cNvSpPr>
          <p:nvPr>
            <p:ph idx="1"/>
          </p:nvPr>
        </p:nvSpPr>
        <p:spPr/>
        <p:txBody>
          <a:bodyPr/>
          <a:lstStyle/>
          <a:p>
            <a:r>
              <a:rPr lang="en-US" dirty="0" smtClean="0"/>
              <a:t>Health Insurance Marketplace – </a:t>
            </a:r>
            <a:r>
              <a:rPr lang="en-US" dirty="0" smtClean="0">
                <a:hlinkClick r:id="rId2"/>
              </a:rPr>
              <a:t>www.healthcare.gov</a:t>
            </a:r>
            <a:endParaRPr lang="en-US" dirty="0" smtClean="0"/>
          </a:p>
          <a:p>
            <a:r>
              <a:rPr lang="en-US" dirty="0" smtClean="0"/>
              <a:t>Internal Revenue Service – </a:t>
            </a:r>
          </a:p>
          <a:p>
            <a:pPr marL="0" indent="0">
              <a:buNone/>
            </a:pPr>
            <a:r>
              <a:rPr lang="en-US" dirty="0"/>
              <a:t>	</a:t>
            </a:r>
            <a:r>
              <a:rPr lang="en-US" dirty="0" smtClean="0">
                <a:hlinkClick r:id="rId3"/>
              </a:rPr>
              <a:t>www.irs.gov</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31</a:t>
            </a:fld>
            <a:endParaRPr lang="en-US" dirty="0"/>
          </a:p>
        </p:txBody>
      </p:sp>
    </p:spTree>
    <p:extLst>
      <p:ext uri="{BB962C8B-B14F-4D97-AF65-F5344CB8AC3E}">
        <p14:creationId xmlns:p14="http://schemas.microsoft.com/office/powerpoint/2010/main" val="332584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262"/>
            <a:ext cx="8229600" cy="947375"/>
          </a:xfrm>
        </p:spPr>
        <p:txBody>
          <a:bodyPr/>
          <a:lstStyle/>
          <a:p>
            <a:r>
              <a:rPr lang="en-US" dirty="0" smtClean="0"/>
              <a:t>Contact NIHB</a:t>
            </a:r>
            <a:endParaRPr lang="en-US" dirty="0"/>
          </a:p>
        </p:txBody>
      </p:sp>
      <p:sp>
        <p:nvSpPr>
          <p:cNvPr id="3" name="Content Placeholder 2"/>
          <p:cNvSpPr>
            <a:spLocks noGrp="1"/>
          </p:cNvSpPr>
          <p:nvPr>
            <p:ph idx="1"/>
          </p:nvPr>
        </p:nvSpPr>
        <p:spPr/>
        <p:txBody>
          <a:bodyPr/>
          <a:lstStyle/>
          <a:p>
            <a:pPr marL="0" indent="0" algn="ctr">
              <a:buNone/>
            </a:pPr>
            <a:r>
              <a:rPr lang="en-US" dirty="0" smtClean="0"/>
              <a:t>Dawn M. Coley</a:t>
            </a:r>
          </a:p>
          <a:p>
            <a:pPr marL="0" indent="0" algn="ctr">
              <a:buNone/>
            </a:pPr>
            <a:r>
              <a:rPr lang="en-US" i="1" dirty="0" smtClean="0"/>
              <a:t>Director of Tribal Health Care Reform Outreach and Education </a:t>
            </a:r>
          </a:p>
          <a:p>
            <a:pPr marL="0" indent="0" algn="ctr">
              <a:buNone/>
            </a:pPr>
            <a:endParaRPr lang="en-US" sz="1200" i="1" dirty="0" smtClean="0"/>
          </a:p>
          <a:p>
            <a:pPr marL="0" indent="0" algn="ctr">
              <a:buNone/>
            </a:pPr>
            <a:r>
              <a:rPr lang="en-US" dirty="0" smtClean="0"/>
              <a:t>Phone: 202-507-4078</a:t>
            </a:r>
          </a:p>
          <a:p>
            <a:pPr marL="0" indent="0" algn="ctr">
              <a:buNone/>
            </a:pPr>
            <a:r>
              <a:rPr lang="en-US" dirty="0" smtClean="0"/>
              <a:t>Email: </a:t>
            </a:r>
            <a:r>
              <a:rPr lang="en-US" dirty="0" smtClean="0">
                <a:hlinkClick r:id="rId2"/>
              </a:rPr>
              <a:t>dcoley@nihb.org</a:t>
            </a:r>
            <a:endParaRPr lang="en-US" dirty="0" smtClean="0"/>
          </a:p>
          <a:p>
            <a:pPr marL="0" indent="0" algn="ctr">
              <a:buNone/>
            </a:pPr>
            <a:r>
              <a:rPr lang="en-US" dirty="0" smtClean="0"/>
              <a:t>Web: </a:t>
            </a:r>
            <a:r>
              <a:rPr lang="en-US" dirty="0" smtClean="0">
                <a:hlinkClick r:id="rId3"/>
              </a:rPr>
              <a:t>www.nihb.org/tribalhealthreform</a:t>
            </a:r>
            <a:endParaRPr lang="en-US" dirty="0" smtClean="0"/>
          </a:p>
          <a:p>
            <a:pPr marL="0" indent="0" algn="ctr">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32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8" y="5282558"/>
            <a:ext cx="3639948" cy="1026168"/>
          </a:xfrm>
          <a:prstGeom prst="rect">
            <a:avLst/>
          </a:prstGeom>
        </p:spPr>
      </p:pic>
    </p:spTree>
    <p:extLst>
      <p:ext uri="{BB962C8B-B14F-4D97-AF65-F5344CB8AC3E}">
        <p14:creationId xmlns:p14="http://schemas.microsoft.com/office/powerpoint/2010/main" val="344582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
            <a:ext cx="8229600" cy="937578"/>
          </a:xfrm>
        </p:spPr>
        <p:txBody>
          <a:bodyPr/>
          <a:lstStyle/>
          <a:p>
            <a:r>
              <a:rPr lang="en-US" dirty="0" smtClean="0"/>
              <a:t>The Individual Mandate Overview</a:t>
            </a:r>
            <a:endParaRPr lang="en-US" dirty="0"/>
          </a:p>
        </p:txBody>
      </p:sp>
      <p:sp>
        <p:nvSpPr>
          <p:cNvPr id="3" name="Content Placeholder 2"/>
          <p:cNvSpPr>
            <a:spLocks noGrp="1"/>
          </p:cNvSpPr>
          <p:nvPr>
            <p:ph idx="1"/>
          </p:nvPr>
        </p:nvSpPr>
        <p:spPr/>
        <p:txBody>
          <a:bodyPr/>
          <a:lstStyle/>
          <a:p>
            <a:pPr marL="0" indent="0">
              <a:buNone/>
            </a:pPr>
            <a:r>
              <a:rPr lang="en-US" sz="2800" dirty="0" smtClean="0"/>
              <a:t>Beginning in 2014, The ACA requires all Americans to have health coverage that meets minimum essential coverage (MEC) standards. This is also known as the health insurance mandate.  Individuals that do not have health coverage may have to pay a tax penalty or a “shared responsibility payment”. However, individuals without coverage may not have to pay a penalty if they apply and qualify for an exemption. Exemptions are granted by the Marketplace or the Internal Revenue Service (IRS) through the tax filing process.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4</a:t>
            </a:fld>
            <a:endParaRPr lang="en-US" dirty="0"/>
          </a:p>
        </p:txBody>
      </p:sp>
    </p:spTree>
    <p:extLst>
      <p:ext uri="{BB962C8B-B14F-4D97-AF65-F5344CB8AC3E}">
        <p14:creationId xmlns:p14="http://schemas.microsoft.com/office/powerpoint/2010/main" val="317819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5</a:t>
            </a:fld>
            <a:endParaRPr lang="en-US" dirty="0"/>
          </a:p>
        </p:txBody>
      </p:sp>
      <p:pic>
        <p:nvPicPr>
          <p:cNvPr id="5" name="Picture 4" descr="www.ihs.gov/newsroom/includes/themes/newihstheme/display_objects/documents/2014_Letters/AffordableCareActRequirementsForIndividuals.pdf - Google Chrome">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6428" t="9991" r="16428" b="5717"/>
          <a:stretch/>
        </p:blipFill>
        <p:spPr>
          <a:xfrm>
            <a:off x="1502229" y="1071154"/>
            <a:ext cx="6139542" cy="4637314"/>
          </a:xfrm>
          <a:prstGeom prst="rect">
            <a:avLst/>
          </a:prstGeom>
        </p:spPr>
      </p:pic>
    </p:spTree>
    <p:extLst>
      <p:ext uri="{BB962C8B-B14F-4D97-AF65-F5344CB8AC3E}">
        <p14:creationId xmlns:p14="http://schemas.microsoft.com/office/powerpoint/2010/main" val="3677928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Special Provisions for AI/AN</a:t>
            </a:r>
            <a:endParaRPr lang="en-US" dirty="0"/>
          </a:p>
        </p:txBody>
      </p:sp>
      <p:sp>
        <p:nvSpPr>
          <p:cNvPr id="3" name="Content Placeholder 2"/>
          <p:cNvSpPr>
            <a:spLocks noGrp="1"/>
          </p:cNvSpPr>
          <p:nvPr>
            <p:ph idx="1"/>
          </p:nvPr>
        </p:nvSpPr>
        <p:spPr>
          <a:xfrm>
            <a:off x="307818" y="2308634"/>
            <a:ext cx="8378982" cy="3817529"/>
          </a:xfrm>
        </p:spPr>
        <p:txBody>
          <a:bodyPr/>
          <a:lstStyle/>
          <a:p>
            <a:r>
              <a:rPr lang="en-US" dirty="0" smtClean="0"/>
              <a:t>Special monthly enrollment </a:t>
            </a:r>
            <a:r>
              <a:rPr lang="en-US" dirty="0"/>
              <a:t>p</a:t>
            </a:r>
            <a:r>
              <a:rPr lang="en-US" dirty="0" smtClean="0"/>
              <a:t>eriod</a:t>
            </a:r>
          </a:p>
          <a:p>
            <a:r>
              <a:rPr lang="en-US" dirty="0" smtClean="0"/>
              <a:t>Zero and Limited Cost Sharing Plans</a:t>
            </a:r>
          </a:p>
          <a:p>
            <a:r>
              <a:rPr lang="en-US" dirty="0" smtClean="0"/>
              <a:t>Exemption from individual shared responsibility payment (for not having minimum essential coverage) </a:t>
            </a:r>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6</a:t>
            </a:fld>
            <a:endParaRPr lang="en-US" dirty="0"/>
          </a:p>
        </p:txBody>
      </p:sp>
    </p:spTree>
    <p:extLst>
      <p:ext uri="{BB962C8B-B14F-4D97-AF65-F5344CB8AC3E}">
        <p14:creationId xmlns:p14="http://schemas.microsoft.com/office/powerpoint/2010/main" val="94014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b="1" dirty="0" smtClean="0"/>
              <a:t>MINIMUM ESSENTIAL COVERAGE</a:t>
            </a:r>
            <a:endParaRPr lang="en-US" b="1"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7</a:t>
            </a:fld>
            <a:endParaRPr lang="en-US" dirty="0"/>
          </a:p>
        </p:txBody>
      </p:sp>
    </p:spTree>
    <p:extLst>
      <p:ext uri="{BB962C8B-B14F-4D97-AF65-F5344CB8AC3E}">
        <p14:creationId xmlns:p14="http://schemas.microsoft.com/office/powerpoint/2010/main" val="2704840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262"/>
            <a:ext cx="8229600" cy="947375"/>
          </a:xfrm>
        </p:spPr>
        <p:txBody>
          <a:bodyPr/>
          <a:lstStyle/>
          <a:p>
            <a:r>
              <a:rPr lang="en-US" dirty="0" smtClean="0"/>
              <a:t>Minimal Essential Coverage</a:t>
            </a:r>
            <a:endParaRPr lang="en-US" dirty="0"/>
          </a:p>
        </p:txBody>
      </p:sp>
      <p:sp>
        <p:nvSpPr>
          <p:cNvPr id="3" name="Content Placeholder 2"/>
          <p:cNvSpPr>
            <a:spLocks noGrp="1"/>
          </p:cNvSpPr>
          <p:nvPr>
            <p:ph idx="1"/>
          </p:nvPr>
        </p:nvSpPr>
        <p:spPr>
          <a:xfrm>
            <a:off x="0" y="1600200"/>
            <a:ext cx="9144000" cy="4525963"/>
          </a:xfrm>
        </p:spPr>
        <p:txBody>
          <a:bodyPr/>
          <a:lstStyle/>
          <a:p>
            <a:r>
              <a:rPr lang="en-US" sz="2400" dirty="0" smtClean="0"/>
              <a:t>Types of Minimum Essential Coverage</a:t>
            </a:r>
          </a:p>
          <a:p>
            <a:pPr lvl="1"/>
            <a:r>
              <a:rPr lang="en-US" sz="2400" dirty="0" smtClean="0"/>
              <a:t>Marketplace plans, often referred to as Qualified Health Plans or QHPs</a:t>
            </a:r>
          </a:p>
          <a:p>
            <a:pPr lvl="1"/>
            <a:r>
              <a:rPr lang="en-US" sz="2400" dirty="0" smtClean="0"/>
              <a:t>Medicaid, Medicare and CHIP</a:t>
            </a:r>
          </a:p>
          <a:p>
            <a:pPr lvl="1"/>
            <a:r>
              <a:rPr lang="en-US" sz="2400" dirty="0" smtClean="0"/>
              <a:t>Grandfathered individual health insurance plans</a:t>
            </a:r>
          </a:p>
          <a:p>
            <a:pPr lvl="1"/>
            <a:r>
              <a:rPr lang="en-US" sz="2400" dirty="0" smtClean="0"/>
              <a:t>Grandfathered retiree plans</a:t>
            </a:r>
          </a:p>
          <a:p>
            <a:pPr lvl="1"/>
            <a:r>
              <a:rPr lang="en-US" sz="2400" dirty="0" smtClean="0"/>
              <a:t>Employer Plans (this includes COBRA)</a:t>
            </a:r>
          </a:p>
          <a:p>
            <a:pPr lvl="1"/>
            <a:r>
              <a:rPr lang="en-US" sz="2400" dirty="0" smtClean="0"/>
              <a:t>TRICARE and other veterans health care programs such as CHAMPVA</a:t>
            </a:r>
          </a:p>
          <a:p>
            <a:pPr lvl="1"/>
            <a:r>
              <a:rPr lang="en-US" sz="2400" dirty="0" smtClean="0"/>
              <a:t>Coverage offered to students by universities for plans that begin on/before December 31, 2014</a:t>
            </a:r>
          </a:p>
          <a:p>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8</a:t>
            </a:fld>
            <a:endParaRPr lang="en-US" dirty="0"/>
          </a:p>
        </p:txBody>
      </p:sp>
    </p:spTree>
    <p:extLst>
      <p:ext uri="{BB962C8B-B14F-4D97-AF65-F5344CB8AC3E}">
        <p14:creationId xmlns:p14="http://schemas.microsoft.com/office/powerpoint/2010/main" val="2212352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Essential Coverage</a:t>
            </a:r>
            <a:endParaRPr lang="en-US" dirty="0"/>
          </a:p>
        </p:txBody>
      </p:sp>
      <p:sp>
        <p:nvSpPr>
          <p:cNvPr id="3" name="Content Placeholder 2"/>
          <p:cNvSpPr>
            <a:spLocks noGrp="1"/>
          </p:cNvSpPr>
          <p:nvPr>
            <p:ph idx="1"/>
          </p:nvPr>
        </p:nvSpPr>
        <p:spPr>
          <a:xfrm>
            <a:off x="457200" y="1179444"/>
            <a:ext cx="8229600" cy="4946720"/>
          </a:xfrm>
        </p:spPr>
        <p:txBody>
          <a:bodyPr/>
          <a:lstStyle/>
          <a:p>
            <a:r>
              <a:rPr lang="en-US" sz="2800" dirty="0"/>
              <a:t>If you have Medicare Part A (Hospital Insurance)&lt;</a:t>
            </a:r>
            <a:r>
              <a:rPr lang="en-US" sz="2800" u="sng" dirty="0">
                <a:hlinkClick r:id="rId2"/>
              </a:rPr>
              <a:t>http://www.medicare.gov/what-medicare-covers/part-a/what-part-a-covers.html</a:t>
            </a:r>
            <a:r>
              <a:rPr lang="en-US" sz="2800" dirty="0"/>
              <a:t>&gt;, you’re considered covered under the health care law and don’t need a Marketplace plan.</a:t>
            </a:r>
          </a:p>
          <a:p>
            <a:r>
              <a:rPr lang="en-US" sz="2800" dirty="0"/>
              <a:t>But having only Medicare Part B (Medical Insurance)&lt;</a:t>
            </a:r>
            <a:r>
              <a:rPr lang="en-US" sz="2800" u="sng" dirty="0">
                <a:hlinkClick r:id="rId3"/>
              </a:rPr>
              <a:t>http://www.medicare.gov/what-medicare-covers/part-b/what-medicare-part-b-covers.html</a:t>
            </a:r>
            <a:r>
              <a:rPr lang="en-US" sz="2800" dirty="0"/>
              <a:t>&gt; alone doesn’t meet this requirement.</a:t>
            </a:r>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pPr>
              <a:defRPr/>
            </a:pPr>
            <a:fld id="{221F7B13-1BAC-4950-8BE5-DF39F3418031}" type="slidenum">
              <a:rPr lang="en-US" smtClean="0"/>
              <a:pPr>
                <a:defRPr/>
              </a:pPr>
              <a:t>9</a:t>
            </a:fld>
            <a:endParaRPr lang="en-US" dirty="0"/>
          </a:p>
        </p:txBody>
      </p:sp>
    </p:spTree>
    <p:extLst>
      <p:ext uri="{BB962C8B-B14F-4D97-AF65-F5344CB8AC3E}">
        <p14:creationId xmlns:p14="http://schemas.microsoft.com/office/powerpoint/2010/main" val="426938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5384</TotalTime>
  <Words>2356</Words>
  <Application>Microsoft Office PowerPoint</Application>
  <PresentationFormat>On-screen Show (4:3)</PresentationFormat>
  <Paragraphs>193</Paragraphs>
  <Slides>32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Myriad Pro</vt:lpstr>
      <vt:lpstr>Segoe UI</vt:lpstr>
      <vt:lpstr>Times New Roman</vt:lpstr>
      <vt:lpstr>1_Office Theme</vt:lpstr>
      <vt:lpstr>PowerPoint Presentation</vt:lpstr>
      <vt:lpstr>Course Outline</vt:lpstr>
      <vt:lpstr>The Individual Mandate </vt:lpstr>
      <vt:lpstr>The Individual Mandate Overview</vt:lpstr>
      <vt:lpstr>PowerPoint Presentation</vt:lpstr>
      <vt:lpstr> Special Provisions for AI/AN</vt:lpstr>
      <vt:lpstr>PowerPoint Presentation</vt:lpstr>
      <vt:lpstr>Minimal Essential Coverage</vt:lpstr>
      <vt:lpstr>Minimal Essential Coverage</vt:lpstr>
      <vt:lpstr>Minimal Essential Coverage</vt:lpstr>
      <vt:lpstr>Minimal Essential Coverage (cont.)</vt:lpstr>
      <vt:lpstr>PowerPoint Presentation</vt:lpstr>
      <vt:lpstr>PowerPoint Presentation</vt:lpstr>
      <vt:lpstr>Tax Penalty</vt:lpstr>
      <vt:lpstr>Tax Penalty (cont.)</vt:lpstr>
      <vt:lpstr>SHOULD I Apply ?</vt:lpstr>
      <vt:lpstr>Who Should Obtain an Exemption</vt:lpstr>
      <vt:lpstr>How to claim an exemption</vt:lpstr>
      <vt:lpstr> Two Ways to Claim the Exemption</vt:lpstr>
      <vt:lpstr>First Option-- Claim it on Tax Return</vt:lpstr>
      <vt:lpstr>Claim it on Tax Return (cont.)</vt:lpstr>
      <vt:lpstr>PowerPoint Presentation</vt:lpstr>
      <vt:lpstr>PowerPoint Presentation</vt:lpstr>
      <vt:lpstr>PowerPoint Presentation</vt:lpstr>
      <vt:lpstr>PowerPoint Presentation</vt:lpstr>
      <vt:lpstr>PowerPoint Presentation</vt:lpstr>
      <vt:lpstr>PowerPoint Presentation</vt:lpstr>
      <vt:lpstr>Second Option – Submit an Exemption Application</vt:lpstr>
      <vt:lpstr> Two Categories of Exemptions for AI/AN</vt:lpstr>
      <vt:lpstr>PowerPoint Presentation</vt:lpstr>
      <vt:lpstr>Learn More About Exemptions</vt:lpstr>
      <vt:lpstr>Contact NIHB</vt:lpstr>
    </vt:vector>
  </TitlesOfParts>
  <Company>NCUIH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Exemptions</dc:title>
  <dc:creator>Bethany Rose</dc:creator>
  <cp:lastModifiedBy>April Hale</cp:lastModifiedBy>
  <cp:revision>243</cp:revision>
  <cp:lastPrinted>2014-10-08T14:50:44Z</cp:lastPrinted>
  <dcterms:created xsi:type="dcterms:W3CDTF">2013-12-19T15:27:02Z</dcterms:created>
  <dcterms:modified xsi:type="dcterms:W3CDTF">2015-05-18T18:38:10Z</dcterms:modified>
</cp:coreProperties>
</file>